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Georgia" panose="02040502050405020303" pitchFamily="18" charset="0"/>
      <p:regular r:id="rId53"/>
      <p:bold r:id="rId54"/>
      <p:italic r:id="rId55"/>
      <p:boldItalic r:id="rId56"/>
    </p:embeddedFont>
    <p:embeddedFont>
      <p:font typeface="Corbel" panose="020B0503020204020204" pitchFamily="34" charset="0"/>
      <p:regular r:id="rId57"/>
      <p:bold r:id="rId58"/>
      <p:italic r:id="rId59"/>
      <p:boldItalic r:id="rId60"/>
    </p:embeddedFont>
    <p:embeddedFont>
      <p:font typeface="Caveat" panose="020B0604020202020204" charset="0"/>
      <p:regular r:id="rId61"/>
      <p:bold r:id="rId62"/>
    </p:embeddedFont>
    <p:embeddedFont>
      <p:font typeface="Arial Narrow" panose="020B0606020202030204" pitchFamily="34" charset="0"/>
      <p:regular r:id="rId63"/>
      <p:bold r:id="rId64"/>
      <p:italic r:id="rId65"/>
      <p:boldItalic r:id="rId66"/>
    </p:embeddedFont>
    <p:embeddedFont>
      <p:font typeface="Lato" panose="020B0604020202020204" charset="0"/>
      <p:regular r:id="rId67"/>
      <p:bold r:id="rId68"/>
      <p:italic r:id="rId69"/>
      <p:boldItalic r:id="rId70"/>
    </p:embeddedFont>
    <p:embeddedFont>
      <p:font typeface="Wingdings 3" panose="05040102010807070707" pitchFamily="18" charset="2"/>
      <p:regular r:id="rId71"/>
    </p:embeddedFont>
    <p:embeddedFont>
      <p:font typeface="Century Gothic" panose="020B0502020202020204"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2763EF-160D-47FA-B66A-E9304E96A29D}">
  <a:tblStyle styleId="{5A2763EF-160D-47FA-B66A-E9304E96A2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150" autoAdjust="0"/>
  </p:normalViewPr>
  <p:slideViewPr>
    <p:cSldViewPr snapToGrid="0">
      <p:cViewPr varScale="1">
        <p:scale>
          <a:sx n="81" d="100"/>
          <a:sy n="81" d="100"/>
        </p:scale>
        <p:origin x="90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9ba8a2e803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9ba8a2e803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9ba8a2e803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9ba8a2e803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9ba8a2e803_0_2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9ba8a2e803_0_2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9ba8a2e803_0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9ba8a2e803_0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g9ba8a2e803_0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09e4d0550_0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09e4d0550_0_4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ga09e4d0550_0_4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09e4d0550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09e4d0550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a09e4d0550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a09e4d0550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a09e4d0550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a09e4d0550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09e4d0550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a09e4d0550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ga09e4d0550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09e4d0550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09e4d0550_0_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ga09e4d0550_0_7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a09e4d0550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a09e4d0550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a09e4d0550_0_1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09e4d0550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a09e4d0550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a09e4d0550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a09e4d0550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a09e4d0550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a09e4d0550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9ba8a2e803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9ba8a2e803_0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g9ba8a2e803_0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09e4d0550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09e4d0550_0_1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a09e4d0550_0_1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9c1ef45658_0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9c1ef45658_0_4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g9c1ef45658_0_4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9ba8a2e803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9ba8a2e803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9ba8a2e803_0_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9ba8a2e803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9ba8a2e803_0_2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g9ba8a2e803_0_2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9ba8a2e803_0_2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9ba8a2e803_0_2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g9ba8a2e803_0_2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ba8a2e803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ba8a2e803_0_2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9ba8a2e803_0_2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a09e4d0550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a09e4d0550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a09e4d0550_0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a09e4d0550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a09e4d0550_0_3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9" name="Google Shape;429;ga09e4d0550_0_3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a09e4d0550_0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a09e4d0550_0_3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a09e4d0550_0_3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a09e4d0550_0_3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a09e4d0550_0_3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ga09e4d0550_0_3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9c1ef45658_0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9c1ef45658_0_3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9c1ef45658_0_3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a09e4d0550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a09e4d0550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a09e4d0550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9c1ef45658_0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9c1ef45658_0_4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9c1ef45658_0_4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9ba8a2e803_0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9ba8a2e803_0_2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1" name="Google Shape;501;g9ba8a2e803_0_2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9c1ef45658_0_4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9c1ef45658_0_4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9c1ef45658_0_4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a09e4d0550_0_3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a09e4d0550_0_3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a09e4d0550_0_3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9c1ef45658_0_4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9c1ef45658_0_4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g9c1ef45658_0_4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a09e4d0550_0_3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a09e4d0550_0_3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a09e4d0550_0_3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09e4d0550_0_3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a09e4d0550_0_3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ga09e4d0550_0_3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9e4d0550_0_4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9e4d0550_0_4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ga09e4d0550_0_4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a09e4d0550_0_4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a09e4d0550_0_4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a09e4d0550_0_4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9c1ef45658_0_3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9c1ef45658_0_3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9c1ef45658_0_3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09e4d0550_0_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09e4d0550_0_4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ga09e4d0550_0_4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a09e4d0550_0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a09e4d0550_0_4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a09e4d0550_0_4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9c1ef45658_0_4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9c1ef45658_0_4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g9c1ef45658_0_4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9c1ef45658_0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9c1ef45658_0_5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g9c1ef45658_0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9c1ef45658_0_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9c1ef45658_0_5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g9c1ef45658_0_5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9ba8a2e803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9ba8a2e803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9" name="Google Shape;619;g9ba8a2e803_0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9ba8a2e803_0_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9ba8a2e803_0_2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g9ba8a2e803_0_2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ba8a2e803_0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ba8a2e803_0_1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9ba8a2e803_0_1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9ba8a2e803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9ba8a2e803_0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9ba8a2e803_0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9c1ef45658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9c1ef45658_0_4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g9c1ef45658_0_4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9ba8a2e803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9ba8a2e803_0_1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9ba8a2e803_0_1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9c1ef45658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9c1ef45658_0_4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9c1ef45658_0_4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38E5-79A5-420B-BE34-75B7C15D70F7}" type="slidenum">
              <a:rPr lang="en-US" smtClean="0"/>
              <a:t>‹#›</a:t>
            </a:fld>
            <a:endParaRPr lang="en-US"/>
          </a:p>
        </p:txBody>
      </p:sp>
    </p:spTree>
    <p:extLst>
      <p:ext uri="{BB962C8B-B14F-4D97-AF65-F5344CB8AC3E}">
        <p14:creationId xmlns:p14="http://schemas.microsoft.com/office/powerpoint/2010/main" val="2355035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A60EF7D-2BC5-4878-9F9C-61864976D0E6}"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557560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892044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525587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43067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967049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2894430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74213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7226789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55"/>
        <p:cNvGrpSpPr/>
        <p:nvPr/>
      </p:nvGrpSpPr>
      <p:grpSpPr>
        <a:xfrm>
          <a:off x="0" y="0"/>
          <a:ext cx="0" cy="0"/>
          <a:chOff x="0" y="0"/>
          <a:chExt cx="0" cy="0"/>
        </a:xfrm>
      </p:grpSpPr>
      <p:sp>
        <p:nvSpPr>
          <p:cNvPr id="59" name="Google Shape;59;p5"/>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0" name="Google Shape;60;p5"/>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1" name="Google Shape;61;p5"/>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2" name="Google Shape;62;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71774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9"/>
        <p:cNvGrpSpPr/>
        <p:nvPr/>
      </p:nvGrpSpPr>
      <p:grpSpPr>
        <a:xfrm>
          <a:off x="0" y="0"/>
          <a:ext cx="0" cy="0"/>
          <a:chOff x="0" y="0"/>
          <a:chExt cx="0" cy="0"/>
        </a:xfrm>
      </p:grpSpPr>
      <p:sp>
        <p:nvSpPr>
          <p:cNvPr id="99" name="Google Shape;99;p8"/>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00" name="Google Shape;100;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1972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2938E5-79A5-420B-BE34-75B7C15D70F7}" type="slidenum">
              <a:rPr lang="en-US" smtClean="0"/>
              <a:t>‹#›</a:t>
            </a:fld>
            <a:endParaRPr lang="en-US"/>
          </a:p>
        </p:txBody>
      </p:sp>
    </p:spTree>
    <p:extLst>
      <p:ext uri="{BB962C8B-B14F-4D97-AF65-F5344CB8AC3E}">
        <p14:creationId xmlns:p14="http://schemas.microsoft.com/office/powerpoint/2010/main" val="3272517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531357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A60EF7D-2BC5-4878-9F9C-61864976D0E6}"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3219391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A60EF7D-2BC5-4878-9F9C-61864976D0E6}" type="datetimeFigureOut">
              <a:rPr lang="en-US" smtClean="0"/>
              <a:t>3/5/2021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7377645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000" b="0" i="0">
              <a:latin typeface="Corbel"/>
              <a:ea typeface="Corbel"/>
              <a:cs typeface="Corbel"/>
              <a:sym typeface="Corbel"/>
            </a:endParaRPr>
          </a:p>
        </p:txBody>
      </p:sp>
    </p:spTree>
    <p:extLst>
      <p:ext uri="{BB962C8B-B14F-4D97-AF65-F5344CB8AC3E}">
        <p14:creationId xmlns:p14="http://schemas.microsoft.com/office/powerpoint/2010/main" val="2757549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90229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FA60EF7D-2BC5-4878-9F9C-61864976D0E6}" type="datetimeFigureOut">
              <a:rPr lang="en-US" smtClean="0"/>
              <a:t>3/5/2021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8641658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A60EF7D-2BC5-4878-9F9C-61864976D0E6}" type="datetimeFigureOut">
              <a:rPr lang="en-US" smtClean="0"/>
              <a:t>3/5/2021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145620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A60EF7D-2BC5-4878-9F9C-61864976D0E6}" type="datetimeFigureOut">
              <a:rPr lang="en-US" smtClean="0"/>
              <a:t>3/5/2021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47030647"/>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7.gif"/></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github.com/ivanarojas/ej-aeroplan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hyperlink" Target="https://docs.microsoft.com/es-es/dotnet/csharp/tutorials/inheritanc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docs.microsoft.com/es-es/dotnet/csharp/programming-guide/classes-and-structs/polymorphis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3.jp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hyperlink" Target="https://ferestrepoca.github.io/paradigmas-de-programacion/poo/poo_teoria/concepts.html"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hyperlink" Target="https://docs.microsof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7"/>
          <p:cNvSpPr txBox="1">
            <a:spLocks noGrp="1"/>
          </p:cNvSpPr>
          <p:nvPr>
            <p:ph type="ctrTitle"/>
          </p:nvPr>
        </p:nvSpPr>
        <p:spPr>
          <a:xfrm>
            <a:off x="4798325" y="3808783"/>
            <a:ext cx="6690000" cy="21051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US">
                <a:latin typeface="Lato"/>
                <a:ea typeface="Lato"/>
                <a:cs typeface="Lato"/>
                <a:sym typeface="Lato"/>
              </a:rPr>
              <a:t>POO</a:t>
            </a:r>
            <a:endParaRPr>
              <a:latin typeface="Lato"/>
              <a:ea typeface="Lato"/>
              <a:cs typeface="Lato"/>
              <a:sym typeface="Lato"/>
            </a:endParaRPr>
          </a:p>
          <a:p>
            <a:pPr marL="0" lvl="0" indent="0" algn="r" rtl="0">
              <a:spcBef>
                <a:spcPts val="0"/>
              </a:spcBef>
              <a:spcAft>
                <a:spcPts val="0"/>
              </a:spcAft>
              <a:buNone/>
            </a:pPr>
            <a:r>
              <a:rPr lang="en-US" sz="2700">
                <a:latin typeface="Lato"/>
                <a:ea typeface="Lato"/>
                <a:cs typeface="Lato"/>
                <a:sym typeface="Lato"/>
              </a:rPr>
              <a:t>Fundamentos de la POO</a:t>
            </a:r>
            <a:endParaRPr sz="2700">
              <a:latin typeface="Lato"/>
              <a:ea typeface="Lato"/>
              <a:cs typeface="Lato"/>
              <a:sym typeface="Lato"/>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6"/>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Ejemplo</a:t>
            </a:r>
            <a:endParaRPr/>
          </a:p>
        </p:txBody>
      </p:sp>
      <p:pic>
        <p:nvPicPr>
          <p:cNvPr id="272" name="Google Shape;272;p26"/>
          <p:cNvPicPr preferRelativeResize="0"/>
          <p:nvPr/>
        </p:nvPicPr>
        <p:blipFill rotWithShape="1">
          <a:blip r:embed="rId3">
            <a:alphaModFix/>
          </a:blip>
          <a:srcRect t="7108" r="27891" b="22444"/>
          <a:stretch/>
        </p:blipFill>
        <p:spPr>
          <a:xfrm>
            <a:off x="1501100" y="1355200"/>
            <a:ext cx="6278325" cy="5174275"/>
          </a:xfrm>
          <a:prstGeom prst="rect">
            <a:avLst/>
          </a:prstGeom>
          <a:noFill/>
          <a:ln>
            <a:noFill/>
          </a:ln>
        </p:spPr>
      </p:pic>
      <p:sp>
        <p:nvSpPr>
          <p:cNvPr id="273" name="Google Shape;273;p26"/>
          <p:cNvSpPr txBox="1"/>
          <p:nvPr/>
        </p:nvSpPr>
        <p:spPr>
          <a:xfrm>
            <a:off x="8972900" y="1355200"/>
            <a:ext cx="2751300" cy="301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La clase Persona encapsula los atributos a fin de que, no tomen valores inconsistentes.</a:t>
            </a:r>
            <a:endParaRPr sz="2500">
              <a:solidFill>
                <a:srgbClr val="F1C232"/>
              </a:solidFill>
              <a:latin typeface="Caveat"/>
              <a:ea typeface="Caveat"/>
              <a:cs typeface="Caveat"/>
              <a:sym typeface="Caveat"/>
            </a:endParaRPr>
          </a:p>
        </p:txBody>
      </p:sp>
      <p:cxnSp>
        <p:nvCxnSpPr>
          <p:cNvPr id="274" name="Google Shape;274;p26"/>
          <p:cNvCxnSpPr/>
          <p:nvPr/>
        </p:nvCxnSpPr>
        <p:spPr>
          <a:xfrm rot="10800000">
            <a:off x="4897250" y="1964000"/>
            <a:ext cx="4055100" cy="335700"/>
          </a:xfrm>
          <a:prstGeom prst="curvedConnector3">
            <a:avLst>
              <a:gd name="adj1" fmla="val 50000"/>
            </a:avLst>
          </a:prstGeom>
          <a:noFill/>
          <a:ln w="28575" cap="flat" cmpd="sng">
            <a:solidFill>
              <a:srgbClr val="F1C232"/>
            </a:solidFill>
            <a:prstDash val="solid"/>
            <a:round/>
            <a:headEnd type="none" w="med" len="med"/>
            <a:tailEnd type="triangle" w="med" len="med"/>
          </a:ln>
        </p:spPr>
      </p:cxnSp>
      <p:sp>
        <p:nvSpPr>
          <p:cNvPr id="275" name="Google Shape;275;p26"/>
          <p:cNvSpPr txBox="1"/>
          <p:nvPr/>
        </p:nvSpPr>
        <p:spPr>
          <a:xfrm>
            <a:off x="7918575" y="3480650"/>
            <a:ext cx="4055100" cy="266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Georgia"/>
                <a:ea typeface="Georgia"/>
                <a:cs typeface="Georgia"/>
                <a:sym typeface="Georgia"/>
              </a:rPr>
              <a:t>El encapsulamiento da lugar al  Principio de Ocultamiento: sólo los métodos de una clase deberían tener acceso directo a los atributos de esa clase, para impedir que un atributo sea modificado en forma insegura, o no controlada por la propia clase.</a:t>
            </a:r>
            <a:endParaRPr sz="1800">
              <a:solidFill>
                <a:srgbClr val="FFFFFF"/>
              </a:solidFill>
              <a:latin typeface="Georgia"/>
              <a:ea typeface="Georgia"/>
              <a:cs typeface="Georgia"/>
              <a:sym typeface="Georgia"/>
            </a:endParaRPr>
          </a:p>
          <a:p>
            <a:pPr marL="0" lvl="0" indent="0" algn="l" rtl="0">
              <a:spcBef>
                <a:spcPts val="0"/>
              </a:spcBef>
              <a:spcAft>
                <a:spcPts val="0"/>
              </a:spcAft>
              <a:buNone/>
            </a:pPr>
            <a:endParaRPr sz="1500">
              <a:latin typeface="Georgia"/>
              <a:ea typeface="Georgia"/>
              <a:cs typeface="Georgia"/>
              <a:sym typeface="Georgia"/>
            </a:endParaRPr>
          </a:p>
          <a:p>
            <a:pPr marL="0" lvl="0" indent="0" algn="l" rtl="0">
              <a:spcBef>
                <a:spcPts val="0"/>
              </a:spcBef>
              <a:spcAft>
                <a:spcPts val="0"/>
              </a:spcAft>
              <a:buNone/>
            </a:pPr>
            <a:endParaRPr sz="15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7"/>
          <p:cNvSpPr txBox="1">
            <a:spLocks noGrp="1"/>
          </p:cNvSpPr>
          <p:nvPr>
            <p:ph type="title"/>
          </p:nvPr>
        </p:nvSpPr>
        <p:spPr>
          <a:xfrm>
            <a:off x="1551475" y="792800"/>
            <a:ext cx="102579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Diferencia entre abstracción y encapsulamiento</a:t>
            </a:r>
            <a:endParaRPr/>
          </a:p>
        </p:txBody>
      </p:sp>
      <p:graphicFrame>
        <p:nvGraphicFramePr>
          <p:cNvPr id="282" name="Google Shape;282;p27"/>
          <p:cNvGraphicFramePr/>
          <p:nvPr/>
        </p:nvGraphicFramePr>
        <p:xfrm>
          <a:off x="1730000" y="2205550"/>
          <a:ext cx="3000000" cy="3000000"/>
        </p:xfrm>
        <a:graphic>
          <a:graphicData uri="http://schemas.openxmlformats.org/drawingml/2006/table">
            <a:tbl>
              <a:tblPr>
                <a:noFill/>
                <a:tableStyleId>{5A2763EF-160D-47FA-B66A-E9304E96A29D}</a:tableStyleId>
              </a:tblPr>
              <a:tblGrid>
                <a:gridCol w="4849300">
                  <a:extLst>
                    <a:ext uri="{9D8B030D-6E8A-4147-A177-3AD203B41FA5}">
                      <a16:colId xmlns:a16="http://schemas.microsoft.com/office/drawing/2014/main" val="20000"/>
                    </a:ext>
                  </a:extLst>
                </a:gridCol>
                <a:gridCol w="4849300">
                  <a:extLst>
                    <a:ext uri="{9D8B030D-6E8A-4147-A177-3AD203B41FA5}">
                      <a16:colId xmlns:a16="http://schemas.microsoft.com/office/drawing/2014/main" val="20001"/>
                    </a:ext>
                  </a:extLst>
                </a:gridCol>
              </a:tblGrid>
              <a:tr h="439350">
                <a:tc>
                  <a:txBody>
                    <a:bodyPr/>
                    <a:lstStyle/>
                    <a:p>
                      <a:pPr marL="0" lvl="0" indent="0" algn="l" rtl="0">
                        <a:spcBef>
                          <a:spcPts val="0"/>
                        </a:spcBef>
                        <a:spcAft>
                          <a:spcPts val="0"/>
                        </a:spcAft>
                        <a:buNone/>
                      </a:pPr>
                      <a:r>
                        <a:rPr lang="en-US" b="1"/>
                        <a:t>ABSTRACCIÓN</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tc>
                  <a:txBody>
                    <a:bodyPr/>
                    <a:lstStyle/>
                    <a:p>
                      <a:pPr marL="0" lvl="0" indent="0" algn="l" rtl="0">
                        <a:spcBef>
                          <a:spcPts val="0"/>
                        </a:spcBef>
                        <a:spcAft>
                          <a:spcPts val="0"/>
                        </a:spcAft>
                        <a:buNone/>
                      </a:pPr>
                      <a:r>
                        <a:rPr lang="en-US" b="1"/>
                        <a:t>ENCAPSULAMIENTO</a:t>
                      </a:r>
                      <a:endParaRPr b="1"/>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F9000"/>
                    </a:solidFill>
                  </a:tcPr>
                </a:tc>
                <a:extLst>
                  <a:ext uri="{0D108BD9-81ED-4DB2-BD59-A6C34878D82A}">
                    <a16:rowId xmlns:a16="http://schemas.microsoft.com/office/drawing/2014/main" val="10000"/>
                  </a:ext>
                </a:extLst>
              </a:tr>
              <a:tr h="439350">
                <a:tc>
                  <a:txBody>
                    <a:bodyPr/>
                    <a:lstStyle/>
                    <a:p>
                      <a:pPr marL="0" lvl="0" indent="0" algn="l" rtl="0">
                        <a:spcBef>
                          <a:spcPts val="0"/>
                        </a:spcBef>
                        <a:spcAft>
                          <a:spcPts val="0"/>
                        </a:spcAft>
                        <a:buNone/>
                      </a:pPr>
                      <a:r>
                        <a:rPr lang="en-US"/>
                        <a:t>Busca la solución en el diseño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r>
                        <a:rPr lang="en-US"/>
                        <a:t>Busca la solución en la implementación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extLst>
                  <a:ext uri="{0D108BD9-81ED-4DB2-BD59-A6C34878D82A}">
                    <a16:rowId xmlns:a16="http://schemas.microsoft.com/office/drawing/2014/main" val="10001"/>
                  </a:ext>
                </a:extLst>
              </a:tr>
              <a:tr h="439350">
                <a:tc>
                  <a:txBody>
                    <a:bodyPr/>
                    <a:lstStyle/>
                    <a:p>
                      <a:pPr marL="0" lvl="0" indent="0" algn="l" rtl="0">
                        <a:spcBef>
                          <a:spcPts val="0"/>
                        </a:spcBef>
                        <a:spcAft>
                          <a:spcPts val="0"/>
                        </a:spcAft>
                        <a:buNone/>
                      </a:pPr>
                      <a:r>
                        <a:rPr lang="en-US"/>
                        <a:t>Unicamente información relevante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r>
                        <a:rPr lang="en-US"/>
                        <a:t>Ocultación de código para protegerlo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extLst>
                  <a:ext uri="{0D108BD9-81ED-4DB2-BD59-A6C34878D82A}">
                    <a16:rowId xmlns:a16="http://schemas.microsoft.com/office/drawing/2014/main" val="10002"/>
                  </a:ext>
                </a:extLst>
              </a:tr>
              <a:tr h="439350">
                <a:tc>
                  <a:txBody>
                    <a:bodyPr/>
                    <a:lstStyle/>
                    <a:p>
                      <a:pPr marL="0" lvl="0" indent="0" algn="l" rtl="0">
                        <a:spcBef>
                          <a:spcPts val="0"/>
                        </a:spcBef>
                        <a:spcAft>
                          <a:spcPts val="0"/>
                        </a:spcAft>
                        <a:buNone/>
                      </a:pPr>
                      <a:r>
                        <a:rPr lang="en-US"/>
                        <a:t>Centrado en la ejecución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tc>
                  <a:txBody>
                    <a:bodyPr/>
                    <a:lstStyle/>
                    <a:p>
                      <a:pPr marL="0" lvl="0" indent="0" algn="l" rtl="0">
                        <a:spcBef>
                          <a:spcPts val="0"/>
                        </a:spcBef>
                        <a:spcAft>
                          <a:spcPts val="0"/>
                        </a:spcAft>
                        <a:buNone/>
                      </a:pPr>
                      <a:r>
                        <a:rPr lang="en-US"/>
                        <a:t>Centrado en la ejecución</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1C232"/>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¿Qué es la modularidad?</a:t>
            </a:r>
            <a:endParaRPr/>
          </a:p>
        </p:txBody>
      </p:sp>
      <p:sp>
        <p:nvSpPr>
          <p:cNvPr id="289" name="Google Shape;289;p28"/>
          <p:cNvSpPr/>
          <p:nvPr/>
        </p:nvSpPr>
        <p:spPr>
          <a:xfrm>
            <a:off x="1847528" y="5733256"/>
            <a:ext cx="9000900" cy="436800"/>
          </a:xfrm>
          <a:prstGeom prst="rect">
            <a:avLst/>
          </a:prstGeom>
          <a:noFill/>
          <a:ln>
            <a:noFill/>
          </a:ln>
        </p:spPr>
        <p:txBody>
          <a:bodyPr spcFirstLastPara="1" wrap="square" lIns="67850" tIns="33325" rIns="67850" bIns="33325" anchor="t" anchorCtr="0">
            <a:noAutofit/>
          </a:bodyPr>
          <a:lstStyle/>
          <a:p>
            <a:pPr marL="0" marR="0" lvl="0" indent="0" algn="ctr" rtl="0">
              <a:lnSpc>
                <a:spcPct val="100000"/>
              </a:lnSpc>
              <a:spcBef>
                <a:spcPts val="0"/>
              </a:spcBef>
              <a:spcAft>
                <a:spcPts val="0"/>
              </a:spcAft>
              <a:buClr>
                <a:srgbClr val="9D315D"/>
              </a:buClr>
              <a:buSzPts val="2400"/>
              <a:buFont typeface="Poppins"/>
              <a:buNone/>
            </a:pPr>
            <a:r>
              <a:rPr lang="en-US" sz="2400" b="1">
                <a:solidFill>
                  <a:srgbClr val="F1C232"/>
                </a:solidFill>
                <a:latin typeface="Lato"/>
                <a:ea typeface="Lato"/>
                <a:cs typeface="Lato"/>
                <a:sym typeface="Lato"/>
              </a:rPr>
              <a:t>Empaqueta abstracciones en unidades discretas</a:t>
            </a:r>
            <a:endParaRPr>
              <a:solidFill>
                <a:srgbClr val="F1C232"/>
              </a:solidFill>
              <a:latin typeface="Lato"/>
              <a:ea typeface="Lato"/>
              <a:cs typeface="Lato"/>
              <a:sym typeface="Lato"/>
            </a:endParaRPr>
          </a:p>
        </p:txBody>
      </p:sp>
      <p:pic>
        <p:nvPicPr>
          <p:cNvPr id="290" name="Google Shape;290;p28" descr="modularidad"/>
          <p:cNvPicPr preferRelativeResize="0"/>
          <p:nvPr/>
        </p:nvPicPr>
        <p:blipFill rotWithShape="1">
          <a:blip r:embed="rId3">
            <a:alphaModFix/>
          </a:blip>
          <a:srcRect r="2903"/>
          <a:stretch/>
        </p:blipFill>
        <p:spPr>
          <a:xfrm>
            <a:off x="1477675" y="1588825"/>
            <a:ext cx="5383524" cy="3680350"/>
          </a:xfrm>
          <a:prstGeom prst="rect">
            <a:avLst/>
          </a:prstGeom>
          <a:noFill/>
          <a:ln>
            <a:noFill/>
          </a:ln>
        </p:spPr>
      </p:pic>
      <p:sp>
        <p:nvSpPr>
          <p:cNvPr id="291" name="Google Shape;291;p28"/>
          <p:cNvSpPr txBox="1"/>
          <p:nvPr/>
        </p:nvSpPr>
        <p:spPr>
          <a:xfrm>
            <a:off x="7001475" y="1588825"/>
            <a:ext cx="4986600" cy="414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FFFFFF"/>
                </a:solidFill>
                <a:latin typeface="Georgia"/>
                <a:ea typeface="Georgia"/>
                <a:cs typeface="Georgia"/>
                <a:sym typeface="Georgia"/>
              </a:rPr>
              <a:t>Es la propiedad que permite tener independencia entre las diferentes partes de un sistema. La modularidad consiste en dividir un programa en módulos o partes, que pueden ser compilados separadamente, pero que tienen conexiones con otros módulos. En un mismo módulo se suele colocar clases y objetos que guarden una estrecha relación. El sentido de</a:t>
            </a:r>
            <a:endParaRPr sz="1900">
              <a:solidFill>
                <a:srgbClr val="FFFFFF"/>
              </a:solidFill>
              <a:latin typeface="Georgia"/>
              <a:ea typeface="Georgia"/>
              <a:cs typeface="Georgia"/>
              <a:sym typeface="Georgia"/>
            </a:endParaRPr>
          </a:p>
          <a:p>
            <a:pPr marL="0" lvl="0" indent="0" algn="l" rtl="0">
              <a:spcBef>
                <a:spcPts val="0"/>
              </a:spcBef>
              <a:spcAft>
                <a:spcPts val="0"/>
              </a:spcAft>
              <a:buNone/>
            </a:pPr>
            <a:r>
              <a:rPr lang="en-US" sz="1900">
                <a:solidFill>
                  <a:srgbClr val="FFFFFF"/>
                </a:solidFill>
                <a:latin typeface="Georgia"/>
                <a:ea typeface="Georgia"/>
                <a:cs typeface="Georgia"/>
                <a:sym typeface="Georgia"/>
              </a:rPr>
              <a:t>modularidad está muy relacionado con el ocultamiento de información.</a:t>
            </a:r>
            <a:endParaRPr sz="19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Jerarquía de Clases</a:t>
            </a:r>
            <a:endParaRPr/>
          </a:p>
        </p:txBody>
      </p:sp>
      <p:sp>
        <p:nvSpPr>
          <p:cNvPr id="298" name="Google Shape;298;p29"/>
          <p:cNvSpPr txBox="1"/>
          <p:nvPr/>
        </p:nvSpPr>
        <p:spPr>
          <a:xfrm>
            <a:off x="6567875" y="1795800"/>
            <a:ext cx="5060100" cy="32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rgbClr val="FFFFFF"/>
                </a:solidFill>
                <a:latin typeface="Georgia"/>
                <a:ea typeface="Georgia"/>
                <a:cs typeface="Georgia"/>
                <a:sym typeface="Georgia"/>
              </a:rPr>
              <a:t>La jerarquía es una clasificación u ordenación de abstracciones.</a:t>
            </a:r>
            <a:endParaRPr sz="2100">
              <a:solidFill>
                <a:srgbClr val="FFFFFF"/>
              </a:solidFill>
              <a:latin typeface="Georgia"/>
              <a:ea typeface="Georgia"/>
              <a:cs typeface="Georgia"/>
              <a:sym typeface="Georgia"/>
            </a:endParaRPr>
          </a:p>
          <a:p>
            <a:pPr marL="0" lvl="0" indent="0" algn="l" rtl="0">
              <a:spcBef>
                <a:spcPts val="0"/>
              </a:spcBef>
              <a:spcAft>
                <a:spcPts val="0"/>
              </a:spcAft>
              <a:buNone/>
            </a:pP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Las dos jerarquías más importantes en un sistema complejo son su estructura de</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clases (la jerarquía "de clases") y su estructura de objetos (la jerarquía "de</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partes").</a:t>
            </a:r>
            <a:endParaRPr sz="2100">
              <a:solidFill>
                <a:srgbClr val="FFFFFF"/>
              </a:solidFill>
              <a:latin typeface="Georgia"/>
              <a:ea typeface="Georgia"/>
              <a:cs typeface="Georgia"/>
              <a:sym typeface="Georgia"/>
            </a:endParaRPr>
          </a:p>
        </p:txBody>
      </p:sp>
      <p:grpSp>
        <p:nvGrpSpPr>
          <p:cNvPr id="299" name="Google Shape;299;p29"/>
          <p:cNvGrpSpPr/>
          <p:nvPr/>
        </p:nvGrpSpPr>
        <p:grpSpPr>
          <a:xfrm>
            <a:off x="1729990" y="1590840"/>
            <a:ext cx="4542287" cy="4435625"/>
            <a:chOff x="1584" y="1054"/>
            <a:chExt cx="3000" cy="3004"/>
          </a:xfrm>
        </p:grpSpPr>
        <p:sp>
          <p:nvSpPr>
            <p:cNvPr id="300" name="Google Shape;300;p29"/>
            <p:cNvSpPr/>
            <p:nvPr/>
          </p:nvSpPr>
          <p:spPr>
            <a:xfrm>
              <a:off x="1584" y="1056"/>
              <a:ext cx="3000" cy="3000"/>
            </a:xfrm>
            <a:prstGeom prst="rect">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275">
                <a:solidFill>
                  <a:schemeClr val="dk1"/>
                </a:solidFill>
                <a:latin typeface="Arial Narrow"/>
                <a:ea typeface="Arial Narrow"/>
                <a:cs typeface="Arial Narrow"/>
                <a:sym typeface="Arial Narrow"/>
              </a:endParaRPr>
            </a:p>
          </p:txBody>
        </p:sp>
        <p:pic>
          <p:nvPicPr>
            <p:cNvPr id="301" name="Google Shape;301;p29"/>
            <p:cNvPicPr preferRelativeResize="0"/>
            <p:nvPr/>
          </p:nvPicPr>
          <p:blipFill rotWithShape="1">
            <a:blip r:embed="rId3">
              <a:alphaModFix/>
            </a:blip>
            <a:srcRect/>
            <a:stretch/>
          </p:blipFill>
          <p:spPr>
            <a:xfrm>
              <a:off x="2154" y="1054"/>
              <a:ext cx="2017" cy="3004"/>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Jerarquia de Partes: Agregación y Composición</a:t>
            </a:r>
            <a:endParaRPr/>
          </a:p>
        </p:txBody>
      </p:sp>
      <p:sp>
        <p:nvSpPr>
          <p:cNvPr id="308" name="Google Shape;308;p30"/>
          <p:cNvSpPr txBox="1"/>
          <p:nvPr/>
        </p:nvSpPr>
        <p:spPr>
          <a:xfrm>
            <a:off x="7287600" y="1513275"/>
            <a:ext cx="3708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FFFFFF"/>
                </a:solidFill>
                <a:latin typeface="Lato"/>
                <a:ea typeface="Lato"/>
                <a:cs typeface="Lato"/>
                <a:sym typeface="Lato"/>
              </a:rPr>
              <a:t>Comprende relaciones del tipo "es parte elemental de" al realizar una descomposición</a:t>
            </a:r>
            <a:endParaRPr/>
          </a:p>
        </p:txBody>
      </p:sp>
      <p:pic>
        <p:nvPicPr>
          <p:cNvPr id="309" name="Google Shape;309;p30"/>
          <p:cNvPicPr preferRelativeResize="0"/>
          <p:nvPr/>
        </p:nvPicPr>
        <p:blipFill rotWithShape="1">
          <a:blip r:embed="rId3">
            <a:alphaModFix/>
          </a:blip>
          <a:srcRect l="31695" t="54979" r="49489" b="30327"/>
          <a:stretch/>
        </p:blipFill>
        <p:spPr>
          <a:xfrm>
            <a:off x="7407300" y="2536511"/>
            <a:ext cx="3707901" cy="1627826"/>
          </a:xfrm>
          <a:prstGeom prst="rect">
            <a:avLst/>
          </a:prstGeom>
          <a:noFill/>
          <a:ln>
            <a:noFill/>
          </a:ln>
        </p:spPr>
      </p:pic>
      <p:sp>
        <p:nvSpPr>
          <p:cNvPr id="310" name="Google Shape;310;p30"/>
          <p:cNvSpPr txBox="1"/>
          <p:nvPr/>
        </p:nvSpPr>
        <p:spPr>
          <a:xfrm>
            <a:off x="7407300" y="4326950"/>
            <a:ext cx="4545600" cy="114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FFFFFF"/>
                </a:solidFill>
                <a:latin typeface="Lato"/>
                <a:ea typeface="Lato"/>
                <a:cs typeface="Lato"/>
                <a:sym typeface="Lato"/>
              </a:rPr>
              <a:t>Comprende relaciones del tipo "es parte de" al realizar una descomposición</a:t>
            </a:r>
            <a:endParaRPr sz="1900">
              <a:solidFill>
                <a:srgbClr val="FFFFFF"/>
              </a:solidFill>
              <a:latin typeface="Lato"/>
              <a:ea typeface="Lato"/>
              <a:cs typeface="Lato"/>
              <a:sym typeface="Lato"/>
            </a:endParaRPr>
          </a:p>
        </p:txBody>
      </p:sp>
      <p:pic>
        <p:nvPicPr>
          <p:cNvPr id="311" name="Google Shape;311;p30"/>
          <p:cNvPicPr preferRelativeResize="0"/>
          <p:nvPr/>
        </p:nvPicPr>
        <p:blipFill rotWithShape="1">
          <a:blip r:embed="rId3">
            <a:alphaModFix/>
          </a:blip>
          <a:srcRect l="31619" t="40694" r="49564" b="44613"/>
          <a:stretch/>
        </p:blipFill>
        <p:spPr>
          <a:xfrm>
            <a:off x="7407300" y="5093349"/>
            <a:ext cx="3707901" cy="1627826"/>
          </a:xfrm>
          <a:prstGeom prst="rect">
            <a:avLst/>
          </a:prstGeom>
          <a:noFill/>
          <a:ln>
            <a:noFill/>
          </a:ln>
        </p:spPr>
      </p:pic>
      <p:pic>
        <p:nvPicPr>
          <p:cNvPr id="312" name="Google Shape;312;p30"/>
          <p:cNvPicPr preferRelativeResize="0"/>
          <p:nvPr/>
        </p:nvPicPr>
        <p:blipFill>
          <a:blip r:embed="rId4">
            <a:alphaModFix/>
          </a:blip>
          <a:stretch>
            <a:fillRect/>
          </a:stretch>
        </p:blipFill>
        <p:spPr>
          <a:xfrm>
            <a:off x="1234025" y="1913400"/>
            <a:ext cx="5639450" cy="3932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1"/>
          <p:cNvSpPr txBox="1">
            <a:spLocks noGrp="1"/>
          </p:cNvSpPr>
          <p:nvPr>
            <p:ph type="title"/>
          </p:nvPr>
        </p:nvSpPr>
        <p:spPr>
          <a:xfrm>
            <a:off x="1543125" y="525000"/>
            <a:ext cx="100623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a:t>
            </a:r>
            <a:endParaRPr/>
          </a:p>
          <a:p>
            <a:pPr marL="0" lvl="0" indent="0" algn="l" rtl="0">
              <a:spcBef>
                <a:spcPts val="0"/>
              </a:spcBef>
              <a:spcAft>
                <a:spcPts val="0"/>
              </a:spcAft>
              <a:buNone/>
            </a:pPr>
            <a:r>
              <a:rPr lang="en-US"/>
              <a:t>El Aeroplano</a:t>
            </a:r>
            <a:endParaRPr/>
          </a:p>
        </p:txBody>
      </p:sp>
      <p:pic>
        <p:nvPicPr>
          <p:cNvPr id="319" name="Google Shape;319;p31"/>
          <p:cNvPicPr preferRelativeResize="0"/>
          <p:nvPr/>
        </p:nvPicPr>
        <p:blipFill rotWithShape="1">
          <a:blip r:embed="rId3">
            <a:alphaModFix/>
          </a:blip>
          <a:srcRect l="14267" r="15482"/>
          <a:stretch/>
        </p:blipFill>
        <p:spPr>
          <a:xfrm>
            <a:off x="1637325" y="1807650"/>
            <a:ext cx="5284600" cy="4229476"/>
          </a:xfrm>
          <a:prstGeom prst="rect">
            <a:avLst/>
          </a:prstGeom>
          <a:noFill/>
          <a:ln>
            <a:noFill/>
          </a:ln>
        </p:spPr>
      </p:pic>
      <p:sp>
        <p:nvSpPr>
          <p:cNvPr id="320" name="Google Shape;320;p31"/>
          <p:cNvSpPr txBox="1"/>
          <p:nvPr/>
        </p:nvSpPr>
        <p:spPr>
          <a:xfrm>
            <a:off x="7044325" y="2231375"/>
            <a:ext cx="4675800" cy="42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FFFFFF"/>
                </a:solidFill>
                <a:latin typeface="Georgia"/>
                <a:ea typeface="Georgia"/>
                <a:cs typeface="Georgia"/>
                <a:sym typeface="Georgia"/>
              </a:rPr>
              <a:t>Aeroplano:</a:t>
            </a:r>
            <a:endParaRPr sz="2200">
              <a:solidFill>
                <a:srgbClr val="FFFFFF"/>
              </a:solidFill>
              <a:latin typeface="Georgia"/>
              <a:ea typeface="Georgia"/>
              <a:cs typeface="Georgia"/>
              <a:sym typeface="Georgia"/>
            </a:endParaRPr>
          </a:p>
          <a:p>
            <a:pPr marL="457200" lvl="0" indent="-368300" algn="l" rtl="0">
              <a:spcBef>
                <a:spcPts val="0"/>
              </a:spcBef>
              <a:spcAft>
                <a:spcPts val="0"/>
              </a:spcAft>
              <a:buClr>
                <a:srgbClr val="FFFFFF"/>
              </a:buClr>
              <a:buSzPts val="2200"/>
              <a:buFont typeface="Georgia"/>
              <a:buChar char="●"/>
            </a:pPr>
            <a:r>
              <a:rPr lang="en-US" sz="2200">
                <a:solidFill>
                  <a:srgbClr val="FFFFFF"/>
                </a:solidFill>
                <a:latin typeface="Georgia"/>
                <a:ea typeface="Georgia"/>
                <a:cs typeface="Georgia"/>
                <a:sym typeface="Georgia"/>
              </a:rPr>
              <a:t>1 hélice frontal.</a:t>
            </a:r>
            <a:endParaRPr sz="2200">
              <a:solidFill>
                <a:srgbClr val="FFFFFF"/>
              </a:solidFill>
              <a:latin typeface="Georgia"/>
              <a:ea typeface="Georgia"/>
              <a:cs typeface="Georgia"/>
              <a:sym typeface="Georgia"/>
            </a:endParaRPr>
          </a:p>
          <a:p>
            <a:pPr marL="457200" lvl="0" indent="-368300" algn="l" rtl="0">
              <a:spcBef>
                <a:spcPts val="0"/>
              </a:spcBef>
              <a:spcAft>
                <a:spcPts val="0"/>
              </a:spcAft>
              <a:buClr>
                <a:srgbClr val="FFFFFF"/>
              </a:buClr>
              <a:buSzPts val="2200"/>
              <a:buFont typeface="Georgia"/>
              <a:buChar char="●"/>
            </a:pPr>
            <a:r>
              <a:rPr lang="en-US" sz="2200">
                <a:solidFill>
                  <a:srgbClr val="FFFFFF"/>
                </a:solidFill>
                <a:latin typeface="Georgia"/>
                <a:ea typeface="Georgia"/>
                <a:cs typeface="Georgia"/>
                <a:sym typeface="Georgia"/>
              </a:rPr>
              <a:t>Tren de aterrizaje fijo, tiene 3 neumáticos y 3 amortiguadores.</a:t>
            </a:r>
            <a:endParaRPr sz="2200">
              <a:solidFill>
                <a:srgbClr val="FFFFFF"/>
              </a:solidFill>
              <a:latin typeface="Georgia"/>
              <a:ea typeface="Georgia"/>
              <a:cs typeface="Georgia"/>
              <a:sym typeface="Georgia"/>
            </a:endParaRPr>
          </a:p>
          <a:p>
            <a:pPr marL="457200" lvl="0" indent="-368300" algn="l" rtl="0">
              <a:spcBef>
                <a:spcPts val="0"/>
              </a:spcBef>
              <a:spcAft>
                <a:spcPts val="0"/>
              </a:spcAft>
              <a:buClr>
                <a:srgbClr val="FFFFFF"/>
              </a:buClr>
              <a:buSzPts val="2200"/>
              <a:buFont typeface="Georgia"/>
              <a:buChar char="●"/>
            </a:pPr>
            <a:r>
              <a:rPr lang="en-US" sz="2200">
                <a:solidFill>
                  <a:srgbClr val="FFFFFF"/>
                </a:solidFill>
                <a:latin typeface="Georgia"/>
                <a:ea typeface="Georgia"/>
                <a:cs typeface="Georgia"/>
                <a:sym typeface="Georgia"/>
              </a:rPr>
              <a:t>2 alas frontales y 3 de cola.</a:t>
            </a:r>
            <a:endParaRPr sz="2200">
              <a:solidFill>
                <a:srgbClr val="FFFFFF"/>
              </a:solidFill>
              <a:latin typeface="Georgia"/>
              <a:ea typeface="Georgia"/>
              <a:cs typeface="Georgia"/>
              <a:sym typeface="Georgia"/>
            </a:endParaRPr>
          </a:p>
          <a:p>
            <a:pPr marL="457200" lvl="0" indent="-368300" algn="l" rtl="0">
              <a:spcBef>
                <a:spcPts val="0"/>
              </a:spcBef>
              <a:spcAft>
                <a:spcPts val="0"/>
              </a:spcAft>
              <a:buClr>
                <a:srgbClr val="FFFFFF"/>
              </a:buClr>
              <a:buSzPts val="2200"/>
              <a:buFont typeface="Georgia"/>
              <a:buChar char="●"/>
            </a:pPr>
            <a:r>
              <a:rPr lang="en-US" sz="2200">
                <a:solidFill>
                  <a:srgbClr val="FFFFFF"/>
                </a:solidFill>
                <a:latin typeface="Georgia"/>
                <a:ea typeface="Georgia"/>
                <a:cs typeface="Georgia"/>
                <a:sym typeface="Georgia"/>
              </a:rPr>
              <a:t>La cubierta cuenta con sólo una cabina de vuelo, 1 tanques de combustible, 1 puerta de salida.</a:t>
            </a:r>
            <a:endParaRPr sz="2200">
              <a:solidFill>
                <a:srgbClr val="FFFFFF"/>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2"/>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El Aeroplano</a:t>
            </a:r>
            <a:endParaRPr/>
          </a:p>
        </p:txBody>
      </p:sp>
      <p:sp>
        <p:nvSpPr>
          <p:cNvPr id="327" name="Google Shape;327;p32"/>
          <p:cNvSpPr txBox="1"/>
          <p:nvPr/>
        </p:nvSpPr>
        <p:spPr>
          <a:xfrm>
            <a:off x="8845300" y="6053625"/>
            <a:ext cx="8662800" cy="10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rgbClr val="F1C232"/>
                </a:solidFill>
                <a:latin typeface="Caveat"/>
                <a:ea typeface="Caveat"/>
                <a:cs typeface="Caveat"/>
                <a:sym typeface="Caveat"/>
              </a:rPr>
              <a:t>Clases que forman las “partes”</a:t>
            </a:r>
            <a:endParaRPr sz="2300">
              <a:solidFill>
                <a:srgbClr val="F1C232"/>
              </a:solidFill>
              <a:latin typeface="Caveat"/>
              <a:ea typeface="Caveat"/>
              <a:cs typeface="Caveat"/>
              <a:sym typeface="Caveat"/>
            </a:endParaRPr>
          </a:p>
        </p:txBody>
      </p:sp>
      <p:cxnSp>
        <p:nvCxnSpPr>
          <p:cNvPr id="328" name="Google Shape;328;p32"/>
          <p:cNvCxnSpPr/>
          <p:nvPr/>
        </p:nvCxnSpPr>
        <p:spPr>
          <a:xfrm rot="5400000" flipH="1">
            <a:off x="7269550" y="4782075"/>
            <a:ext cx="2032800" cy="1118700"/>
          </a:xfrm>
          <a:prstGeom prst="curvedConnector3">
            <a:avLst>
              <a:gd name="adj1" fmla="val 50000"/>
            </a:avLst>
          </a:prstGeom>
          <a:noFill/>
          <a:ln w="28575" cap="flat" cmpd="sng">
            <a:solidFill>
              <a:srgbClr val="F1C232"/>
            </a:solidFill>
            <a:prstDash val="solid"/>
            <a:round/>
            <a:headEnd type="none" w="med" len="med"/>
            <a:tailEnd type="triangle" w="med" len="med"/>
          </a:ln>
        </p:spPr>
      </p:cxnSp>
      <p:pic>
        <p:nvPicPr>
          <p:cNvPr id="329" name="Google Shape;329;p32"/>
          <p:cNvPicPr preferRelativeResize="0"/>
          <p:nvPr/>
        </p:nvPicPr>
        <p:blipFill rotWithShape="1">
          <a:blip r:embed="rId3">
            <a:alphaModFix/>
          </a:blip>
          <a:srcRect t="9517" r="47558" b="55772"/>
          <a:stretch/>
        </p:blipFill>
        <p:spPr>
          <a:xfrm>
            <a:off x="1542100" y="1743900"/>
            <a:ext cx="3905351" cy="2180726"/>
          </a:xfrm>
          <a:prstGeom prst="rect">
            <a:avLst/>
          </a:prstGeom>
          <a:noFill/>
          <a:ln>
            <a:noFill/>
          </a:ln>
        </p:spPr>
      </p:pic>
      <p:pic>
        <p:nvPicPr>
          <p:cNvPr id="330" name="Google Shape;330;p32"/>
          <p:cNvPicPr preferRelativeResize="0"/>
          <p:nvPr/>
        </p:nvPicPr>
        <p:blipFill rotWithShape="1">
          <a:blip r:embed="rId4">
            <a:alphaModFix/>
          </a:blip>
          <a:srcRect t="9172" r="53755" b="54402"/>
          <a:stretch/>
        </p:blipFill>
        <p:spPr>
          <a:xfrm>
            <a:off x="5982125" y="1482150"/>
            <a:ext cx="3417650" cy="2270975"/>
          </a:xfrm>
          <a:prstGeom prst="rect">
            <a:avLst/>
          </a:prstGeom>
          <a:noFill/>
          <a:ln>
            <a:noFill/>
          </a:ln>
        </p:spPr>
      </p:pic>
      <p:pic>
        <p:nvPicPr>
          <p:cNvPr id="331" name="Google Shape;331;p32"/>
          <p:cNvPicPr preferRelativeResize="0"/>
          <p:nvPr/>
        </p:nvPicPr>
        <p:blipFill rotWithShape="1">
          <a:blip r:embed="rId5">
            <a:alphaModFix/>
          </a:blip>
          <a:srcRect t="9649" b="30000"/>
          <a:stretch/>
        </p:blipFill>
        <p:spPr>
          <a:xfrm>
            <a:off x="1825500" y="4150900"/>
            <a:ext cx="5317474" cy="2707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3"/>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El Aeroplano</a:t>
            </a:r>
            <a:endParaRPr/>
          </a:p>
        </p:txBody>
      </p:sp>
      <p:sp>
        <p:nvSpPr>
          <p:cNvPr id="338" name="Google Shape;338;p33"/>
          <p:cNvSpPr txBox="1"/>
          <p:nvPr/>
        </p:nvSpPr>
        <p:spPr>
          <a:xfrm>
            <a:off x="8845300" y="6053625"/>
            <a:ext cx="8662800" cy="10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rgbClr val="F1C232"/>
                </a:solidFill>
                <a:latin typeface="Caveat"/>
                <a:ea typeface="Caveat"/>
                <a:cs typeface="Caveat"/>
                <a:sym typeface="Caveat"/>
              </a:rPr>
              <a:t>Clases que forman las “partes”</a:t>
            </a:r>
            <a:endParaRPr sz="2300">
              <a:solidFill>
                <a:srgbClr val="F1C232"/>
              </a:solidFill>
              <a:latin typeface="Caveat"/>
              <a:ea typeface="Caveat"/>
              <a:cs typeface="Caveat"/>
              <a:sym typeface="Caveat"/>
            </a:endParaRPr>
          </a:p>
        </p:txBody>
      </p:sp>
      <p:cxnSp>
        <p:nvCxnSpPr>
          <p:cNvPr id="339" name="Google Shape;339;p33"/>
          <p:cNvCxnSpPr/>
          <p:nvPr/>
        </p:nvCxnSpPr>
        <p:spPr>
          <a:xfrm rot="10800000">
            <a:off x="7699000" y="6053625"/>
            <a:ext cx="1146300" cy="304200"/>
          </a:xfrm>
          <a:prstGeom prst="curvedConnector3">
            <a:avLst>
              <a:gd name="adj1" fmla="val 50000"/>
            </a:avLst>
          </a:prstGeom>
          <a:noFill/>
          <a:ln w="28575" cap="flat" cmpd="sng">
            <a:solidFill>
              <a:srgbClr val="F1C232"/>
            </a:solidFill>
            <a:prstDash val="solid"/>
            <a:round/>
            <a:headEnd type="none" w="med" len="med"/>
            <a:tailEnd type="triangle" w="med" len="med"/>
          </a:ln>
        </p:spPr>
      </p:cxnSp>
      <p:pic>
        <p:nvPicPr>
          <p:cNvPr id="340" name="Google Shape;340;p33"/>
          <p:cNvPicPr preferRelativeResize="0"/>
          <p:nvPr/>
        </p:nvPicPr>
        <p:blipFill rotWithShape="1">
          <a:blip r:embed="rId3">
            <a:alphaModFix/>
          </a:blip>
          <a:srcRect t="6707" r="3222"/>
          <a:stretch/>
        </p:blipFill>
        <p:spPr>
          <a:xfrm>
            <a:off x="891175" y="1743900"/>
            <a:ext cx="5481600" cy="4932051"/>
          </a:xfrm>
          <a:prstGeom prst="rect">
            <a:avLst/>
          </a:prstGeom>
          <a:noFill/>
          <a:ln>
            <a:noFill/>
          </a:ln>
        </p:spPr>
      </p:pic>
      <p:pic>
        <p:nvPicPr>
          <p:cNvPr id="341" name="Google Shape;341;p33"/>
          <p:cNvPicPr preferRelativeResize="0"/>
          <p:nvPr/>
        </p:nvPicPr>
        <p:blipFill rotWithShape="1">
          <a:blip r:embed="rId4">
            <a:alphaModFix/>
          </a:blip>
          <a:srcRect t="8123" r="6594" b="48552"/>
          <a:stretch/>
        </p:blipFill>
        <p:spPr>
          <a:xfrm>
            <a:off x="5328900" y="2888850"/>
            <a:ext cx="6863099" cy="2971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4"/>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El Aeroplano</a:t>
            </a:r>
            <a:endParaRPr/>
          </a:p>
        </p:txBody>
      </p:sp>
      <p:pic>
        <p:nvPicPr>
          <p:cNvPr id="348" name="Google Shape;348;p34"/>
          <p:cNvPicPr preferRelativeResize="0"/>
          <p:nvPr/>
        </p:nvPicPr>
        <p:blipFill rotWithShape="1">
          <a:blip r:embed="rId3">
            <a:alphaModFix/>
          </a:blip>
          <a:srcRect t="9519" r="2037" b="42009"/>
          <a:stretch/>
        </p:blipFill>
        <p:spPr>
          <a:xfrm>
            <a:off x="1806875" y="1902662"/>
            <a:ext cx="7818800" cy="3263550"/>
          </a:xfrm>
          <a:prstGeom prst="rect">
            <a:avLst/>
          </a:prstGeom>
          <a:noFill/>
          <a:ln>
            <a:noFill/>
          </a:ln>
        </p:spPr>
      </p:pic>
      <p:sp>
        <p:nvSpPr>
          <p:cNvPr id="349" name="Google Shape;349;p34"/>
          <p:cNvSpPr txBox="1"/>
          <p:nvPr/>
        </p:nvSpPr>
        <p:spPr>
          <a:xfrm>
            <a:off x="8845300" y="6053625"/>
            <a:ext cx="8662800" cy="10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solidFill>
                  <a:srgbClr val="F1C232"/>
                </a:solidFill>
                <a:latin typeface="Caveat"/>
                <a:ea typeface="Caveat"/>
                <a:cs typeface="Caveat"/>
                <a:sym typeface="Caveat"/>
              </a:rPr>
              <a:t>Clases que forma el “todo”</a:t>
            </a:r>
            <a:endParaRPr sz="2300">
              <a:solidFill>
                <a:srgbClr val="F1C232"/>
              </a:solidFill>
              <a:latin typeface="Caveat"/>
              <a:ea typeface="Caveat"/>
              <a:cs typeface="Caveat"/>
              <a:sym typeface="Caveat"/>
            </a:endParaRPr>
          </a:p>
        </p:txBody>
      </p:sp>
      <p:cxnSp>
        <p:nvCxnSpPr>
          <p:cNvPr id="350" name="Google Shape;350;p34"/>
          <p:cNvCxnSpPr/>
          <p:nvPr/>
        </p:nvCxnSpPr>
        <p:spPr>
          <a:xfrm rot="5400000" flipH="1">
            <a:off x="7804150" y="5316675"/>
            <a:ext cx="1191600" cy="890700"/>
          </a:xfrm>
          <a:prstGeom prst="curvedConnector3">
            <a:avLst>
              <a:gd name="adj1" fmla="val 50000"/>
            </a:avLst>
          </a:prstGeom>
          <a:noFill/>
          <a:ln w="28575" cap="flat" cmpd="sng">
            <a:solidFill>
              <a:srgbClr val="F1C232"/>
            </a:solidFill>
            <a:prstDash val="solid"/>
            <a:round/>
            <a:headEnd type="none" w="med" len="med"/>
            <a:tailEnd type="triangle" w="med" len="med"/>
          </a:ln>
        </p:spPr>
      </p:cxnSp>
      <p:sp>
        <p:nvSpPr>
          <p:cNvPr id="351" name="Google Shape;351;p34"/>
          <p:cNvSpPr txBox="1"/>
          <p:nvPr/>
        </p:nvSpPr>
        <p:spPr>
          <a:xfrm>
            <a:off x="1806875" y="6150400"/>
            <a:ext cx="5968500" cy="11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FFFFFF"/>
                </a:solidFill>
                <a:latin typeface="Lato"/>
                <a:ea typeface="Lato"/>
                <a:cs typeface="Lato"/>
                <a:sym typeface="Lato"/>
              </a:rPr>
              <a:t>Descarga el fuente de las clases en C# </a:t>
            </a:r>
            <a:r>
              <a:rPr lang="en-US" sz="1900" u="sng">
                <a:solidFill>
                  <a:schemeClr val="hlink"/>
                </a:solidFill>
                <a:latin typeface="Lato"/>
                <a:ea typeface="Lato"/>
                <a:cs typeface="Lato"/>
                <a:sym typeface="Lato"/>
                <a:hlinkClick r:id="rId4"/>
              </a:rPr>
              <a:t>aquí</a:t>
            </a:r>
            <a:r>
              <a:rPr lang="en-US" sz="1900">
                <a:solidFill>
                  <a:srgbClr val="FFFFFF"/>
                </a:solidFill>
                <a:latin typeface="Lato"/>
                <a:ea typeface="Lato"/>
                <a:cs typeface="Lato"/>
                <a:sym typeface="Lato"/>
              </a:rPr>
              <a:t>.</a:t>
            </a:r>
            <a:endParaRPr sz="1900">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5"/>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El Aeroplano</a:t>
            </a:r>
            <a:endParaRPr/>
          </a:p>
        </p:txBody>
      </p:sp>
      <p:pic>
        <p:nvPicPr>
          <p:cNvPr id="358" name="Google Shape;358;p35"/>
          <p:cNvPicPr preferRelativeResize="0"/>
          <p:nvPr/>
        </p:nvPicPr>
        <p:blipFill rotWithShape="1">
          <a:blip r:embed="rId3">
            <a:alphaModFix/>
          </a:blip>
          <a:srcRect l="11587" t="17958" r="30618" b="37634"/>
          <a:stretch/>
        </p:blipFill>
        <p:spPr>
          <a:xfrm>
            <a:off x="735700" y="2068225"/>
            <a:ext cx="8936649" cy="3699725"/>
          </a:xfrm>
          <a:prstGeom prst="rect">
            <a:avLst/>
          </a:prstGeom>
          <a:noFill/>
          <a:ln>
            <a:noFill/>
          </a:ln>
        </p:spPr>
      </p:pic>
      <p:pic>
        <p:nvPicPr>
          <p:cNvPr id="359" name="Google Shape;359;p35"/>
          <p:cNvPicPr preferRelativeResize="0"/>
          <p:nvPr/>
        </p:nvPicPr>
        <p:blipFill>
          <a:blip r:embed="rId4">
            <a:alphaModFix/>
          </a:blip>
          <a:stretch>
            <a:fillRect/>
          </a:stretch>
        </p:blipFill>
        <p:spPr>
          <a:xfrm>
            <a:off x="2932057" y="5087050"/>
            <a:ext cx="9259950" cy="177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Fundamentos del enfoque orientado a objetos (EOO)</a:t>
            </a:r>
            <a:endParaRPr/>
          </a:p>
        </p:txBody>
      </p:sp>
      <p:sp>
        <p:nvSpPr>
          <p:cNvPr id="177" name="Google Shape;177;p18"/>
          <p:cNvSpPr txBox="1">
            <a:spLocks noGrp="1"/>
          </p:cNvSpPr>
          <p:nvPr>
            <p:ph type="body" idx="1"/>
          </p:nvPr>
        </p:nvSpPr>
        <p:spPr>
          <a:xfrm>
            <a:off x="1500450" y="1541675"/>
            <a:ext cx="10474800" cy="4975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Georgia"/>
                <a:ea typeface="Georgia"/>
                <a:cs typeface="Georgia"/>
                <a:sym typeface="Georgia"/>
              </a:rPr>
              <a:t>El Enfoque Orientado a Objeto se basa en cuatro principios que constituyen la base de todo desarrollo orientado a objetos. Estos principios son: </a:t>
            </a:r>
            <a:endParaRPr sz="2000">
              <a:latin typeface="Georgia"/>
              <a:ea typeface="Georgia"/>
              <a:cs typeface="Georgia"/>
              <a:sym typeface="Georgia"/>
            </a:endParaRPr>
          </a:p>
          <a:p>
            <a:pPr marL="457200" lvl="0" indent="-355600" algn="l" rtl="0">
              <a:spcBef>
                <a:spcPts val="2100"/>
              </a:spcBef>
              <a:spcAft>
                <a:spcPts val="0"/>
              </a:spcAft>
              <a:buSzPts val="2000"/>
              <a:buFont typeface="Georgia"/>
              <a:buChar char="●"/>
            </a:pPr>
            <a:r>
              <a:rPr lang="en-US" sz="2000">
                <a:latin typeface="Georgia"/>
                <a:ea typeface="Georgia"/>
                <a:cs typeface="Georgia"/>
                <a:sym typeface="Georgia"/>
              </a:rPr>
              <a:t>La Abstracción</a:t>
            </a:r>
            <a:endParaRPr sz="2000">
              <a:latin typeface="Georgia"/>
              <a:ea typeface="Georgia"/>
              <a:cs typeface="Georgia"/>
              <a:sym typeface="Georgia"/>
            </a:endParaRPr>
          </a:p>
          <a:p>
            <a:pPr marL="457200" lvl="0" indent="-355600" algn="l" rtl="0">
              <a:spcBef>
                <a:spcPts val="0"/>
              </a:spcBef>
              <a:spcAft>
                <a:spcPts val="0"/>
              </a:spcAft>
              <a:buSzPts val="2000"/>
              <a:buFont typeface="Georgia"/>
              <a:buChar char="●"/>
            </a:pPr>
            <a:r>
              <a:rPr lang="en-US" sz="2000">
                <a:latin typeface="Georgia"/>
                <a:ea typeface="Georgia"/>
                <a:cs typeface="Georgia"/>
                <a:sym typeface="Georgia"/>
              </a:rPr>
              <a:t>El Encapsulamiento</a:t>
            </a:r>
            <a:endParaRPr sz="2000">
              <a:latin typeface="Georgia"/>
              <a:ea typeface="Georgia"/>
              <a:cs typeface="Georgia"/>
              <a:sym typeface="Georgia"/>
            </a:endParaRPr>
          </a:p>
          <a:p>
            <a:pPr marL="457200" lvl="0" indent="-355600" algn="l" rtl="0">
              <a:spcBef>
                <a:spcPts val="0"/>
              </a:spcBef>
              <a:spcAft>
                <a:spcPts val="0"/>
              </a:spcAft>
              <a:buSzPts val="2000"/>
              <a:buFont typeface="Georgia"/>
              <a:buChar char="●"/>
            </a:pPr>
            <a:r>
              <a:rPr lang="en-US" sz="2000">
                <a:latin typeface="Georgia"/>
                <a:ea typeface="Georgia"/>
                <a:cs typeface="Georgia"/>
                <a:sym typeface="Georgia"/>
              </a:rPr>
              <a:t>La Modularidad </a:t>
            </a:r>
            <a:endParaRPr sz="2000">
              <a:latin typeface="Georgia"/>
              <a:ea typeface="Georgia"/>
              <a:cs typeface="Georgia"/>
              <a:sym typeface="Georgia"/>
            </a:endParaRPr>
          </a:p>
          <a:p>
            <a:pPr marL="457200" lvl="0" indent="-355600" algn="l" rtl="0">
              <a:spcBef>
                <a:spcPts val="0"/>
              </a:spcBef>
              <a:spcAft>
                <a:spcPts val="0"/>
              </a:spcAft>
              <a:buSzPts val="2000"/>
              <a:buFont typeface="Georgia"/>
              <a:buChar char="●"/>
            </a:pPr>
            <a:r>
              <a:rPr lang="en-US" sz="2000">
                <a:latin typeface="Georgia"/>
                <a:ea typeface="Georgia"/>
                <a:cs typeface="Georgia"/>
                <a:sym typeface="Georgia"/>
              </a:rPr>
              <a:t>La Herencia.</a:t>
            </a:r>
            <a:endParaRPr sz="2000">
              <a:latin typeface="Georgia"/>
              <a:ea typeface="Georgia"/>
              <a:cs typeface="Georgia"/>
              <a:sym typeface="Georgia"/>
            </a:endParaRPr>
          </a:p>
          <a:p>
            <a:pPr marL="0" lvl="0" indent="0" algn="l" rtl="0">
              <a:spcBef>
                <a:spcPts val="2100"/>
              </a:spcBef>
              <a:spcAft>
                <a:spcPts val="0"/>
              </a:spcAft>
              <a:buNone/>
            </a:pPr>
            <a:r>
              <a:rPr lang="en-US" sz="2000">
                <a:latin typeface="Georgia"/>
                <a:ea typeface="Georgia"/>
                <a:cs typeface="Georgia"/>
                <a:sym typeface="Georgia"/>
              </a:rPr>
              <a:t>Otros elementos a destacar (aunque no fundamentales) en el EOO son: </a:t>
            </a:r>
            <a:endParaRPr sz="2000">
              <a:latin typeface="Georgia"/>
              <a:ea typeface="Georgia"/>
              <a:cs typeface="Georgia"/>
              <a:sym typeface="Georgia"/>
            </a:endParaRPr>
          </a:p>
          <a:p>
            <a:pPr marL="457200" lvl="0" indent="-355600" algn="l" rtl="0">
              <a:spcBef>
                <a:spcPts val="2100"/>
              </a:spcBef>
              <a:spcAft>
                <a:spcPts val="0"/>
              </a:spcAft>
              <a:buSzPts val="2000"/>
              <a:buFont typeface="Georgia"/>
              <a:buChar char="●"/>
            </a:pPr>
            <a:r>
              <a:rPr lang="en-US" sz="2000">
                <a:latin typeface="Georgia"/>
                <a:ea typeface="Georgia"/>
                <a:cs typeface="Georgia"/>
                <a:sym typeface="Georgia"/>
              </a:rPr>
              <a:t>Polimorfismo</a:t>
            </a:r>
            <a:endParaRPr sz="2000">
              <a:latin typeface="Georgia"/>
              <a:ea typeface="Georgia"/>
              <a:cs typeface="Georgia"/>
              <a:sym typeface="Georgia"/>
            </a:endParaRPr>
          </a:p>
          <a:p>
            <a:pPr marL="457200" lvl="0" indent="-355600" algn="l" rtl="0">
              <a:spcBef>
                <a:spcPts val="0"/>
              </a:spcBef>
              <a:spcAft>
                <a:spcPts val="0"/>
              </a:spcAft>
              <a:buSzPts val="2000"/>
              <a:buFont typeface="Georgia"/>
              <a:buChar char="●"/>
            </a:pPr>
            <a:r>
              <a:rPr lang="en-US" sz="2000">
                <a:latin typeface="Georgia"/>
                <a:ea typeface="Georgia"/>
                <a:cs typeface="Georgia"/>
                <a:sym typeface="Georgia"/>
              </a:rPr>
              <a:t>Tipificación</a:t>
            </a:r>
            <a:endParaRPr sz="1900">
              <a:latin typeface="Georgia"/>
              <a:ea typeface="Georgia"/>
              <a:cs typeface="Georgia"/>
              <a:sym typeface="Georgia"/>
            </a:endParaRPr>
          </a:p>
          <a:p>
            <a:pPr marL="457200" lvl="0" indent="-355600" algn="l" rtl="0">
              <a:spcBef>
                <a:spcPts val="0"/>
              </a:spcBef>
              <a:spcAft>
                <a:spcPts val="0"/>
              </a:spcAft>
              <a:buSzPts val="2000"/>
              <a:buFont typeface="Georgia"/>
              <a:buChar char="●"/>
            </a:pPr>
            <a:r>
              <a:rPr lang="en-US" sz="2000">
                <a:latin typeface="Georgia"/>
                <a:ea typeface="Georgia"/>
                <a:cs typeface="Georgia"/>
                <a:sym typeface="Georgia"/>
              </a:rPr>
              <a:t>Concurrencia </a:t>
            </a:r>
            <a:endParaRPr sz="2000">
              <a:latin typeface="Georgia"/>
              <a:ea typeface="Georgia"/>
              <a:cs typeface="Georgia"/>
              <a:sym typeface="Georgia"/>
            </a:endParaRPr>
          </a:p>
          <a:p>
            <a:pPr marL="457200" lvl="0" indent="-355600" algn="l" rtl="0">
              <a:spcBef>
                <a:spcPts val="0"/>
              </a:spcBef>
              <a:spcAft>
                <a:spcPts val="0"/>
              </a:spcAft>
              <a:buSzPts val="2000"/>
              <a:buFont typeface="Georgia"/>
              <a:buChar char="●"/>
            </a:pPr>
            <a:r>
              <a:rPr lang="en-US" sz="2000">
                <a:latin typeface="Georgia"/>
                <a:ea typeface="Georgia"/>
                <a:cs typeface="Georgia"/>
                <a:sym typeface="Georgia"/>
              </a:rPr>
              <a:t>Persistencia.</a:t>
            </a:r>
            <a:endParaRPr sz="2000">
              <a:latin typeface="Georgia"/>
              <a:ea typeface="Georgia"/>
              <a:cs typeface="Georgia"/>
              <a:sym typeface="Georgia"/>
            </a:endParaRPr>
          </a:p>
          <a:p>
            <a:pPr marL="0" lvl="0" indent="0" algn="l" rtl="0">
              <a:spcBef>
                <a:spcPts val="2100"/>
              </a:spcBef>
              <a:spcAft>
                <a:spcPts val="2100"/>
              </a:spcAft>
              <a:buNone/>
            </a:pPr>
            <a:endParaRPr sz="1500">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6"/>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Ejercicio</a:t>
            </a:r>
            <a:endParaRPr/>
          </a:p>
        </p:txBody>
      </p:sp>
      <p:sp>
        <p:nvSpPr>
          <p:cNvPr id="366" name="Google Shape;366;p36"/>
          <p:cNvSpPr txBox="1">
            <a:spLocks noGrp="1"/>
          </p:cNvSpPr>
          <p:nvPr>
            <p:ph type="body" idx="1"/>
          </p:nvPr>
        </p:nvSpPr>
        <p:spPr>
          <a:xfrm>
            <a:off x="1385650" y="1421100"/>
            <a:ext cx="9545100" cy="3881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a:latin typeface="Georgia"/>
                <a:ea typeface="Georgia"/>
                <a:cs typeface="Georgia"/>
                <a:sym typeface="Georgia"/>
              </a:rPr>
              <a:t>Teniendo en cuenta el </a:t>
            </a:r>
            <a:r>
              <a:rPr lang="en-US" sz="2200" u="sng">
                <a:latin typeface="Georgia"/>
                <a:ea typeface="Georgia"/>
                <a:cs typeface="Georgia"/>
                <a:sym typeface="Georgia"/>
              </a:rPr>
              <a:t>Diagrama de Clases</a:t>
            </a:r>
            <a:r>
              <a:rPr lang="en-US" sz="2200">
                <a:latin typeface="Georgia"/>
                <a:ea typeface="Georgia"/>
                <a:cs typeface="Georgia"/>
                <a:sym typeface="Georgia"/>
              </a:rPr>
              <a:t> que resuelve el modelo de negocios propio del módulo </a:t>
            </a:r>
            <a:r>
              <a:rPr lang="en-US" sz="2200" i="1">
                <a:latin typeface="Georgia"/>
                <a:ea typeface="Georgia"/>
                <a:cs typeface="Georgia"/>
                <a:sym typeface="Georgia"/>
              </a:rPr>
              <a:t>“Requerimientos operatoria básica en pesos argentinos”</a:t>
            </a:r>
            <a:r>
              <a:rPr lang="en-US" sz="2200">
                <a:solidFill>
                  <a:srgbClr val="F1C232"/>
                </a:solidFill>
                <a:latin typeface="Georgia"/>
                <a:ea typeface="Georgia"/>
                <a:cs typeface="Georgia"/>
                <a:sym typeface="Georgia"/>
              </a:rPr>
              <a:t> ¿existe algún ejemplo de herencia? </a:t>
            </a:r>
            <a:r>
              <a:rPr lang="en-US" sz="2200">
                <a:latin typeface="Georgia"/>
                <a:ea typeface="Georgia"/>
                <a:cs typeface="Georgia"/>
                <a:sym typeface="Georgia"/>
              </a:rPr>
              <a:t>Si la respuesta es afirmativa, implementa las clases en función de lo aprendido.</a:t>
            </a:r>
            <a:endParaRPr sz="2200">
              <a:latin typeface="Georgia"/>
              <a:ea typeface="Georgia"/>
              <a:cs typeface="Georgia"/>
              <a:sym typeface="Georgia"/>
            </a:endParaRPr>
          </a:p>
          <a:p>
            <a:pPr marL="0" lvl="0" indent="0" algn="l" rtl="0">
              <a:spcBef>
                <a:spcPts val="2100"/>
              </a:spcBef>
              <a:spcAft>
                <a:spcPts val="0"/>
              </a:spcAft>
              <a:buNone/>
            </a:pPr>
            <a:r>
              <a:rPr lang="en-US" sz="2200">
                <a:latin typeface="Georgia"/>
                <a:ea typeface="Georgia"/>
                <a:cs typeface="Georgia"/>
                <a:sym typeface="Georgia"/>
              </a:rPr>
              <a:t>También, puedes intentar crear la clase Jet en función de sus partes:</a:t>
            </a: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2100"/>
              </a:spcAft>
              <a:buNone/>
            </a:pPr>
            <a:endParaRPr>
              <a:latin typeface="Georgia"/>
              <a:ea typeface="Georgia"/>
              <a:cs typeface="Georgia"/>
              <a:sym typeface="Georgia"/>
            </a:endParaRPr>
          </a:p>
        </p:txBody>
      </p:sp>
      <p:pic>
        <p:nvPicPr>
          <p:cNvPr id="367" name="Google Shape;367;p36"/>
          <p:cNvPicPr preferRelativeResize="0"/>
          <p:nvPr/>
        </p:nvPicPr>
        <p:blipFill rotWithShape="1">
          <a:blip r:embed="rId3">
            <a:alphaModFix/>
          </a:blip>
          <a:srcRect t="19260" b="30724"/>
          <a:stretch/>
        </p:blipFill>
        <p:spPr>
          <a:xfrm>
            <a:off x="1866475" y="4066150"/>
            <a:ext cx="3949375" cy="2133351"/>
          </a:xfrm>
          <a:prstGeom prst="rect">
            <a:avLst/>
          </a:prstGeom>
          <a:noFill/>
          <a:ln>
            <a:noFill/>
          </a:ln>
        </p:spPr>
      </p:pic>
      <p:sp>
        <p:nvSpPr>
          <p:cNvPr id="368" name="Google Shape;368;p36"/>
          <p:cNvSpPr txBox="1"/>
          <p:nvPr/>
        </p:nvSpPr>
        <p:spPr>
          <a:xfrm>
            <a:off x="6141500" y="4066175"/>
            <a:ext cx="3598200" cy="21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FFFFF"/>
                </a:solidFill>
                <a:latin typeface="Lato"/>
                <a:ea typeface="Lato"/>
                <a:cs typeface="Lato"/>
                <a:sym typeface="Lato"/>
              </a:rPr>
              <a:t>Dron:</a:t>
            </a:r>
            <a:endParaRPr sz="2000">
              <a:solidFill>
                <a:srgbClr val="FFFFFF"/>
              </a:solidFill>
              <a:latin typeface="Lato"/>
              <a:ea typeface="Lato"/>
              <a:cs typeface="Lato"/>
              <a:sym typeface="Lato"/>
            </a:endParaRPr>
          </a:p>
          <a:p>
            <a:pPr marL="457200" lvl="0" indent="-355600" algn="l" rtl="0">
              <a:spcBef>
                <a:spcPts val="0"/>
              </a:spcBef>
              <a:spcAft>
                <a:spcPts val="0"/>
              </a:spcAft>
              <a:buClr>
                <a:srgbClr val="FFFFFF"/>
              </a:buClr>
              <a:buSzPts val="2000"/>
              <a:buFont typeface="Lato"/>
              <a:buChar char="●"/>
            </a:pPr>
            <a:r>
              <a:rPr lang="en-US" sz="2000">
                <a:solidFill>
                  <a:srgbClr val="FFFFFF"/>
                </a:solidFill>
                <a:latin typeface="Lato"/>
                <a:ea typeface="Lato"/>
                <a:cs typeface="Lato"/>
                <a:sym typeface="Lato"/>
              </a:rPr>
              <a:t>4 hélices.</a:t>
            </a:r>
            <a:endParaRPr sz="2000">
              <a:solidFill>
                <a:srgbClr val="FFFFFF"/>
              </a:solidFill>
              <a:latin typeface="Lato"/>
              <a:ea typeface="Lato"/>
              <a:cs typeface="Lato"/>
              <a:sym typeface="Lato"/>
            </a:endParaRPr>
          </a:p>
          <a:p>
            <a:pPr marL="457200" lvl="0" indent="-355600" algn="l" rtl="0">
              <a:spcBef>
                <a:spcPts val="0"/>
              </a:spcBef>
              <a:spcAft>
                <a:spcPts val="0"/>
              </a:spcAft>
              <a:buClr>
                <a:srgbClr val="FFFFFF"/>
              </a:buClr>
              <a:buSzPts val="2000"/>
              <a:buFont typeface="Lato"/>
              <a:buChar char="●"/>
            </a:pPr>
            <a:r>
              <a:rPr lang="en-US" sz="2000">
                <a:solidFill>
                  <a:srgbClr val="FFFFFF"/>
                </a:solidFill>
                <a:latin typeface="Lato"/>
                <a:ea typeface="Lato"/>
                <a:cs typeface="Lato"/>
                <a:sym typeface="Lato"/>
              </a:rPr>
              <a:t>1 cámara frontal.</a:t>
            </a:r>
            <a:endParaRPr sz="2000">
              <a:solidFill>
                <a:srgbClr val="FFFFFF"/>
              </a:solidFill>
              <a:latin typeface="Lato"/>
              <a:ea typeface="Lato"/>
              <a:cs typeface="Lato"/>
              <a:sym typeface="Lato"/>
            </a:endParaRPr>
          </a:p>
          <a:p>
            <a:pPr marL="457200" lvl="0" indent="-355600" algn="l" rtl="0">
              <a:spcBef>
                <a:spcPts val="0"/>
              </a:spcBef>
              <a:spcAft>
                <a:spcPts val="0"/>
              </a:spcAft>
              <a:buClr>
                <a:srgbClr val="FFFFFF"/>
              </a:buClr>
              <a:buSzPts val="2000"/>
              <a:buFont typeface="Lato"/>
              <a:buChar char="●"/>
            </a:pPr>
            <a:r>
              <a:rPr lang="en-US" sz="2000">
                <a:solidFill>
                  <a:srgbClr val="FFFFFF"/>
                </a:solidFill>
                <a:latin typeface="Lato"/>
                <a:ea typeface="Lato"/>
                <a:cs typeface="Lato"/>
                <a:sym typeface="Lato"/>
              </a:rPr>
              <a:t>1 motor.</a:t>
            </a:r>
            <a:endParaRPr sz="2000">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7"/>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Jerarquía de Clases: Herencia</a:t>
            </a:r>
            <a:endParaRPr/>
          </a:p>
        </p:txBody>
      </p:sp>
      <p:pic>
        <p:nvPicPr>
          <p:cNvPr id="375" name="Google Shape;375;p37"/>
          <p:cNvPicPr preferRelativeResize="0"/>
          <p:nvPr/>
        </p:nvPicPr>
        <p:blipFill rotWithShape="1">
          <a:blip r:embed="rId3">
            <a:alphaModFix/>
          </a:blip>
          <a:srcRect/>
          <a:stretch/>
        </p:blipFill>
        <p:spPr>
          <a:xfrm>
            <a:off x="1597712" y="1620789"/>
            <a:ext cx="4968550" cy="3616421"/>
          </a:xfrm>
          <a:prstGeom prst="rect">
            <a:avLst/>
          </a:prstGeom>
          <a:noFill/>
          <a:ln>
            <a:noFill/>
          </a:ln>
        </p:spPr>
      </p:pic>
      <p:sp>
        <p:nvSpPr>
          <p:cNvPr id="376" name="Google Shape;376;p37"/>
          <p:cNvSpPr/>
          <p:nvPr/>
        </p:nvSpPr>
        <p:spPr>
          <a:xfrm>
            <a:off x="1703512" y="5661248"/>
            <a:ext cx="8784900" cy="806100"/>
          </a:xfrm>
          <a:prstGeom prst="rect">
            <a:avLst/>
          </a:prstGeom>
          <a:noFill/>
          <a:ln>
            <a:noFill/>
          </a:ln>
        </p:spPr>
        <p:txBody>
          <a:bodyPr spcFirstLastPara="1" wrap="square" lIns="67850" tIns="33325" rIns="67850" bIns="33325" anchor="t" anchorCtr="0">
            <a:noAutofit/>
          </a:bodyPr>
          <a:lstStyle/>
          <a:p>
            <a:pPr marL="0" marR="0" lvl="0" indent="0" algn="ctr" rtl="0">
              <a:lnSpc>
                <a:spcPct val="100000"/>
              </a:lnSpc>
              <a:spcBef>
                <a:spcPts val="0"/>
              </a:spcBef>
              <a:spcAft>
                <a:spcPts val="0"/>
              </a:spcAft>
              <a:buClr>
                <a:srgbClr val="9D315D"/>
              </a:buClr>
              <a:buSzPts val="2400"/>
              <a:buFont typeface="Poppins"/>
              <a:buNone/>
            </a:pPr>
            <a:r>
              <a:rPr lang="en-US" sz="2400" b="1">
                <a:solidFill>
                  <a:srgbClr val="F1C232"/>
                </a:solidFill>
                <a:latin typeface="Lato"/>
                <a:ea typeface="Lato"/>
                <a:cs typeface="Lato"/>
                <a:sym typeface="Lato"/>
              </a:rPr>
              <a:t>La herencia es  una herramienta que permite definir nuevas  clases  en  base a otras  clases existentes.</a:t>
            </a:r>
            <a:endParaRPr sz="2000">
              <a:solidFill>
                <a:srgbClr val="F1C232"/>
              </a:solidFill>
              <a:latin typeface="Lato"/>
              <a:ea typeface="Lato"/>
              <a:cs typeface="Lato"/>
              <a:sym typeface="Lato"/>
            </a:endParaRPr>
          </a:p>
        </p:txBody>
      </p:sp>
      <p:sp>
        <p:nvSpPr>
          <p:cNvPr id="377" name="Google Shape;377;p37"/>
          <p:cNvSpPr txBox="1"/>
          <p:nvPr/>
        </p:nvSpPr>
        <p:spPr>
          <a:xfrm>
            <a:off x="6672200" y="1677575"/>
            <a:ext cx="5162700" cy="334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FFFFF"/>
                </a:solidFill>
                <a:latin typeface="Georgia"/>
                <a:ea typeface="Georgia"/>
                <a:cs typeface="Georgia"/>
                <a:sym typeface="Georgia"/>
              </a:rPr>
              <a:t>Permite la definición de un nuevo objeto a partir de otros, agregando las diferencias entre ellos (Programación Diferencial), evitando repetición de código y permitiendo la reusabilidad.</a:t>
            </a:r>
            <a:endParaRPr sz="2000">
              <a:solidFill>
                <a:srgbClr val="FFFFFF"/>
              </a:solidFill>
              <a:latin typeface="Georgia"/>
              <a:ea typeface="Georgia"/>
              <a:cs typeface="Georgia"/>
              <a:sym typeface="Georgia"/>
            </a:endParaRPr>
          </a:p>
        </p:txBody>
      </p:sp>
      <p:sp>
        <p:nvSpPr>
          <p:cNvPr id="378" name="Google Shape;378;p37"/>
          <p:cNvSpPr txBox="1"/>
          <p:nvPr/>
        </p:nvSpPr>
        <p:spPr>
          <a:xfrm>
            <a:off x="9048275" y="62890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rgbClr val="FFFFFF"/>
                </a:solidFill>
              </a:rPr>
              <a:t>Para más info hacé clic </a:t>
            </a:r>
            <a:r>
              <a:rPr lang="en-US" sz="1700" u="sng">
                <a:solidFill>
                  <a:schemeClr val="hlink"/>
                </a:solidFill>
                <a:hlinkClick r:id="rId4"/>
              </a:rPr>
              <a:t>aquí</a:t>
            </a:r>
            <a:endParaRPr sz="1700">
              <a:solidFill>
                <a:srgbClr val="FFFFFF"/>
              </a:solidFill>
            </a:endParaRPr>
          </a:p>
        </p:txBody>
      </p:sp>
      <p:pic>
        <p:nvPicPr>
          <p:cNvPr id="379" name="Google Shape;379;p37"/>
          <p:cNvPicPr preferRelativeResize="0"/>
          <p:nvPr/>
        </p:nvPicPr>
        <p:blipFill rotWithShape="1">
          <a:blip r:embed="rId5">
            <a:alphaModFix/>
          </a:blip>
          <a:srcRect l="51281" t="38105" r="39828" b="29132"/>
          <a:stretch/>
        </p:blipFill>
        <p:spPr>
          <a:xfrm>
            <a:off x="10397975" y="3533775"/>
            <a:ext cx="1251751" cy="2593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Herencia. Ejemplo</a:t>
            </a:r>
            <a:endParaRPr/>
          </a:p>
        </p:txBody>
      </p:sp>
      <p:pic>
        <p:nvPicPr>
          <p:cNvPr id="386" name="Google Shape;386;p38"/>
          <p:cNvPicPr preferRelativeResize="0"/>
          <p:nvPr/>
        </p:nvPicPr>
        <p:blipFill rotWithShape="1">
          <a:blip r:embed="rId3">
            <a:alphaModFix/>
          </a:blip>
          <a:srcRect l="29181" t="21624" r="47054" b="32266"/>
          <a:stretch/>
        </p:blipFill>
        <p:spPr>
          <a:xfrm>
            <a:off x="1847950" y="1457825"/>
            <a:ext cx="4702049" cy="5129526"/>
          </a:xfrm>
          <a:prstGeom prst="rect">
            <a:avLst/>
          </a:prstGeom>
          <a:noFill/>
          <a:ln>
            <a:noFill/>
          </a:ln>
        </p:spPr>
      </p:pic>
      <p:sp>
        <p:nvSpPr>
          <p:cNvPr id="387" name="Google Shape;387;p38"/>
          <p:cNvSpPr txBox="1"/>
          <p:nvPr/>
        </p:nvSpPr>
        <p:spPr>
          <a:xfrm>
            <a:off x="8089975" y="2813000"/>
            <a:ext cx="3572700" cy="11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F1C232"/>
                </a:solidFill>
                <a:latin typeface="Caveat"/>
                <a:ea typeface="Caveat"/>
                <a:cs typeface="Caveat"/>
                <a:sym typeface="Caveat"/>
              </a:rPr>
              <a:t>La clase B hereda (:) de A</a:t>
            </a:r>
            <a:endParaRPr sz="2800">
              <a:solidFill>
                <a:srgbClr val="F1C232"/>
              </a:solidFill>
              <a:latin typeface="Caveat"/>
              <a:ea typeface="Caveat"/>
              <a:cs typeface="Caveat"/>
              <a:sym typeface="Caveat"/>
            </a:endParaRPr>
          </a:p>
        </p:txBody>
      </p:sp>
      <p:cxnSp>
        <p:nvCxnSpPr>
          <p:cNvPr id="388" name="Google Shape;388;p38"/>
          <p:cNvCxnSpPr/>
          <p:nvPr/>
        </p:nvCxnSpPr>
        <p:spPr>
          <a:xfrm flipH="1">
            <a:off x="4517275" y="3166550"/>
            <a:ext cx="3572700" cy="652500"/>
          </a:xfrm>
          <a:prstGeom prst="curvedConnector3">
            <a:avLst>
              <a:gd name="adj1" fmla="val 50000"/>
            </a:avLst>
          </a:prstGeom>
          <a:noFill/>
          <a:ln w="28575" cap="flat" cmpd="sng">
            <a:solidFill>
              <a:srgbClr val="F1C232"/>
            </a:solidFill>
            <a:prstDash val="solid"/>
            <a:round/>
            <a:headEnd type="none" w="med" len="med"/>
            <a:tailEnd type="triangle" w="med" len="med"/>
          </a:ln>
        </p:spPr>
      </p:cxnSp>
      <p:sp>
        <p:nvSpPr>
          <p:cNvPr id="389" name="Google Shape;389;p38"/>
          <p:cNvSpPr txBox="1"/>
          <p:nvPr/>
        </p:nvSpPr>
        <p:spPr>
          <a:xfrm>
            <a:off x="7489950" y="4106575"/>
            <a:ext cx="4501200" cy="21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Los miembros públicos son visibles en las clases derivadas y forman parte de la interfaz pública de dichas clases.</a:t>
            </a:r>
            <a:endParaRPr sz="2500">
              <a:solidFill>
                <a:srgbClr val="F1C232"/>
              </a:solidFill>
              <a:latin typeface="Caveat"/>
              <a:ea typeface="Caveat"/>
              <a:cs typeface="Caveat"/>
              <a:sym typeface="Caveat"/>
            </a:endParaRPr>
          </a:p>
        </p:txBody>
      </p:sp>
      <p:cxnSp>
        <p:nvCxnSpPr>
          <p:cNvPr id="390" name="Google Shape;390;p38"/>
          <p:cNvCxnSpPr/>
          <p:nvPr/>
        </p:nvCxnSpPr>
        <p:spPr>
          <a:xfrm flipH="1">
            <a:off x="4537525" y="4763650"/>
            <a:ext cx="2833800" cy="10266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Herencia. Miembros Públicos. Ejemplo</a:t>
            </a:r>
            <a:endParaRPr/>
          </a:p>
        </p:txBody>
      </p:sp>
      <p:pic>
        <p:nvPicPr>
          <p:cNvPr id="397" name="Google Shape;397;p39"/>
          <p:cNvPicPr preferRelativeResize="0"/>
          <p:nvPr/>
        </p:nvPicPr>
        <p:blipFill rotWithShape="1">
          <a:blip r:embed="rId3">
            <a:alphaModFix/>
          </a:blip>
          <a:srcRect l="26981" t="43823" r="40026" b="16897"/>
          <a:stretch/>
        </p:blipFill>
        <p:spPr>
          <a:xfrm>
            <a:off x="1730000" y="1334650"/>
            <a:ext cx="6828327" cy="4332450"/>
          </a:xfrm>
          <a:prstGeom prst="rect">
            <a:avLst/>
          </a:prstGeom>
          <a:noFill/>
          <a:ln>
            <a:noFill/>
          </a:ln>
        </p:spPr>
      </p:pic>
      <p:sp>
        <p:nvSpPr>
          <p:cNvPr id="398" name="Google Shape;398;p39"/>
          <p:cNvSpPr txBox="1"/>
          <p:nvPr/>
        </p:nvSpPr>
        <p:spPr>
          <a:xfrm>
            <a:off x="9034475" y="1930125"/>
            <a:ext cx="3039000" cy="25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Las clases derivadas pueden también sobreescribir (override) los miembros heredados al proporcionar una implementación alternativa.</a:t>
            </a:r>
            <a:endParaRPr sz="2500">
              <a:solidFill>
                <a:srgbClr val="F1C232"/>
              </a:solidFill>
              <a:latin typeface="Caveat"/>
              <a:ea typeface="Caveat"/>
              <a:cs typeface="Caveat"/>
              <a:sym typeface="Caveat"/>
            </a:endParaRPr>
          </a:p>
        </p:txBody>
      </p:sp>
      <p:cxnSp>
        <p:nvCxnSpPr>
          <p:cNvPr id="399" name="Google Shape;399;p39"/>
          <p:cNvCxnSpPr/>
          <p:nvPr/>
        </p:nvCxnSpPr>
        <p:spPr>
          <a:xfrm flipH="1">
            <a:off x="4291475" y="3182625"/>
            <a:ext cx="4743000" cy="11910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Herencia. Miembros Privados. Ejemplo</a:t>
            </a:r>
            <a:endParaRPr/>
          </a:p>
        </p:txBody>
      </p:sp>
      <p:pic>
        <p:nvPicPr>
          <p:cNvPr id="406" name="Google Shape;406;p40"/>
          <p:cNvPicPr preferRelativeResize="0"/>
          <p:nvPr/>
        </p:nvPicPr>
        <p:blipFill rotWithShape="1">
          <a:blip r:embed="rId3">
            <a:alphaModFix/>
          </a:blip>
          <a:srcRect l="30167" t="18631" r="40481" b="7079"/>
          <a:stretch/>
        </p:blipFill>
        <p:spPr>
          <a:xfrm>
            <a:off x="1847950" y="1273025"/>
            <a:ext cx="3860200" cy="5206774"/>
          </a:xfrm>
          <a:prstGeom prst="rect">
            <a:avLst/>
          </a:prstGeom>
          <a:noFill/>
          <a:ln>
            <a:noFill/>
          </a:ln>
        </p:spPr>
      </p:pic>
      <p:sp>
        <p:nvSpPr>
          <p:cNvPr id="407" name="Google Shape;407;p40"/>
          <p:cNvSpPr txBox="1"/>
          <p:nvPr/>
        </p:nvSpPr>
        <p:spPr>
          <a:xfrm>
            <a:off x="5911975" y="1477075"/>
            <a:ext cx="6088800" cy="14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rgbClr val="FFFFFF"/>
                </a:solidFill>
                <a:latin typeface="Georgia"/>
                <a:ea typeface="Georgia"/>
                <a:cs typeface="Georgia"/>
                <a:sym typeface="Georgia"/>
              </a:rPr>
              <a:t>Si bien las clases derivadas heredan todos los demás miembros de una clase base, que dichos miembros estén o no visibles depende de su accesibilidad.</a:t>
            </a:r>
            <a:endParaRPr sz="2100">
              <a:solidFill>
                <a:srgbClr val="FFFFFF"/>
              </a:solidFill>
              <a:latin typeface="Georgia"/>
              <a:ea typeface="Georgia"/>
              <a:cs typeface="Georgia"/>
              <a:sym typeface="Georgia"/>
            </a:endParaRPr>
          </a:p>
          <a:p>
            <a:pPr marL="0" lvl="0" indent="0" algn="l" rtl="0">
              <a:spcBef>
                <a:spcPts val="0"/>
              </a:spcBef>
              <a:spcAft>
                <a:spcPts val="0"/>
              </a:spcAft>
              <a:buNone/>
            </a:pPr>
            <a:endParaRPr sz="2000">
              <a:solidFill>
                <a:srgbClr val="FFFFFF"/>
              </a:solidFill>
              <a:latin typeface="Georgia"/>
              <a:ea typeface="Georgia"/>
              <a:cs typeface="Georgia"/>
              <a:sym typeface="Georgia"/>
            </a:endParaRPr>
          </a:p>
          <a:p>
            <a:pPr marL="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408" name="Google Shape;408;p40"/>
          <p:cNvSpPr txBox="1"/>
          <p:nvPr/>
        </p:nvSpPr>
        <p:spPr>
          <a:xfrm>
            <a:off x="6077750" y="3490600"/>
            <a:ext cx="5441100" cy="242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Los miembros privados solo son visible en las clases derivadas que están anidadas en su clase base. De lo contrario, no son visibles en las clases derivadas.</a:t>
            </a:r>
            <a:endParaRPr sz="2500">
              <a:solidFill>
                <a:srgbClr val="F1C232"/>
              </a:solidFill>
              <a:latin typeface="Caveat"/>
              <a:ea typeface="Caveat"/>
              <a:cs typeface="Caveat"/>
              <a:sym typeface="Caveat"/>
            </a:endParaRPr>
          </a:p>
        </p:txBody>
      </p:sp>
      <p:cxnSp>
        <p:nvCxnSpPr>
          <p:cNvPr id="409" name="Google Shape;409;p40"/>
          <p:cNvCxnSpPr>
            <a:stCxn id="408" idx="1"/>
          </p:cNvCxnSpPr>
          <p:nvPr/>
        </p:nvCxnSpPr>
        <p:spPr>
          <a:xfrm rot="10800000">
            <a:off x="4044950" y="2915500"/>
            <a:ext cx="2032800" cy="17865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1"/>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Herencia. Modificadores de acceso</a:t>
            </a:r>
            <a:endParaRPr/>
          </a:p>
        </p:txBody>
      </p:sp>
      <p:graphicFrame>
        <p:nvGraphicFramePr>
          <p:cNvPr id="416" name="Google Shape;416;p41"/>
          <p:cNvGraphicFramePr/>
          <p:nvPr/>
        </p:nvGraphicFramePr>
        <p:xfrm>
          <a:off x="952500" y="1743900"/>
          <a:ext cx="3000000" cy="3000000"/>
        </p:xfrm>
        <a:graphic>
          <a:graphicData uri="http://schemas.openxmlformats.org/drawingml/2006/table">
            <a:tbl>
              <a:tblPr>
                <a:noFill/>
                <a:tableStyleId>{5A2763EF-160D-47FA-B66A-E9304E96A29D}</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sz="1700" b="1">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5">
                  <a:txBody>
                    <a:bodyPr/>
                    <a:lstStyle/>
                    <a:p>
                      <a:pPr marL="0" lvl="0" indent="0" algn="l" rtl="0">
                        <a:spcBef>
                          <a:spcPts val="0"/>
                        </a:spcBef>
                        <a:spcAft>
                          <a:spcPts val="0"/>
                        </a:spcAft>
                        <a:buNone/>
                      </a:pPr>
                      <a:r>
                        <a:rPr lang="en-US" sz="1700" b="1">
                          <a:solidFill>
                            <a:srgbClr val="FFFFFF"/>
                          </a:solidFill>
                        </a:rPr>
                        <a:t>Accesible desde</a:t>
                      </a:r>
                      <a:endParaRPr sz="1700" b="1">
                        <a:solidFill>
                          <a:srgbClr val="FFFFFF"/>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155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700" b="1">
                          <a:solidFill>
                            <a:srgbClr val="FFFFFF"/>
                          </a:solidFill>
                        </a:rPr>
                        <a:t>Modificador de Acceso</a:t>
                      </a:r>
                      <a:endParaRPr sz="17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US" sz="1700" b="1">
                          <a:solidFill>
                            <a:srgbClr val="FFFFFF"/>
                          </a:solidFill>
                        </a:rPr>
                        <a:t>Clase dónde se declaró</a:t>
                      </a:r>
                      <a:endParaRPr sz="17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US" sz="1700" b="1">
                          <a:solidFill>
                            <a:srgbClr val="FFFFFF"/>
                          </a:solidFill>
                        </a:rPr>
                        <a:t>Subclase (en la misma assembly)</a:t>
                      </a:r>
                      <a:endParaRPr sz="17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US" sz="1700" b="1">
                          <a:solidFill>
                            <a:srgbClr val="FFFFFF"/>
                          </a:solidFill>
                        </a:rPr>
                        <a:t>Subclase (en distinta assembly)</a:t>
                      </a:r>
                      <a:endParaRPr sz="17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US" sz="1700" b="1">
                          <a:solidFill>
                            <a:srgbClr val="FFFFFF"/>
                          </a:solidFill>
                        </a:rPr>
                        <a:t>Externa (en la misma assembly)</a:t>
                      </a:r>
                      <a:endParaRPr sz="17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D85C6"/>
                    </a:solidFill>
                  </a:tcPr>
                </a:tc>
                <a:tc>
                  <a:txBody>
                    <a:bodyPr/>
                    <a:lstStyle/>
                    <a:p>
                      <a:pPr marL="0" lvl="0" indent="0" algn="l" rtl="0">
                        <a:spcBef>
                          <a:spcPts val="0"/>
                        </a:spcBef>
                        <a:spcAft>
                          <a:spcPts val="0"/>
                        </a:spcAft>
                        <a:buNone/>
                      </a:pPr>
                      <a:r>
                        <a:rPr lang="en-US" sz="1700" b="1">
                          <a:solidFill>
                            <a:srgbClr val="FFFFFF"/>
                          </a:solidFill>
                        </a:rPr>
                        <a:t>Esterna (en distinta assembly)</a:t>
                      </a:r>
                      <a:endParaRPr sz="1700" b="1">
                        <a:solidFill>
                          <a:srgbClr val="FFFFFF"/>
                        </a:solidFill>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3D85C6"/>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700"/>
                        <a:t>private</a:t>
                      </a:r>
                      <a:endParaRPr sz="1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700"/>
                        <a:t>internal</a:t>
                      </a:r>
                      <a:endParaRPr sz="1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700"/>
                        <a:t>protected</a:t>
                      </a:r>
                      <a:endParaRPr sz="1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700"/>
                        <a:t>protected internal</a:t>
                      </a:r>
                      <a:endParaRPr sz="1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NO</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1700"/>
                        <a:t>public</a:t>
                      </a:r>
                      <a:endParaRPr sz="17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6FA8DC"/>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US"/>
                        <a:t>SI</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2"/>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Las operaciones</a:t>
            </a:r>
            <a:endParaRPr/>
          </a:p>
        </p:txBody>
      </p:sp>
      <p:sp>
        <p:nvSpPr>
          <p:cNvPr id="423" name="Google Shape;423;p42"/>
          <p:cNvSpPr txBox="1">
            <a:spLocks noGrp="1"/>
          </p:cNvSpPr>
          <p:nvPr>
            <p:ph type="body" idx="1"/>
          </p:nvPr>
        </p:nvSpPr>
        <p:spPr>
          <a:xfrm>
            <a:off x="1530325" y="1631200"/>
            <a:ext cx="10314000" cy="20133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100">
                <a:latin typeface="Georgia"/>
                <a:ea typeface="Georgia"/>
                <a:cs typeface="Georgia"/>
                <a:sym typeface="Georgia"/>
              </a:rPr>
              <a:t>Necesitamos  implementar dos clases que llamaremos Suma y Resta. Cada clase tiene como atributo dos valores, el resultado y las operaciones correspondientes a cada operación.</a:t>
            </a:r>
            <a:endParaRPr sz="2300">
              <a:latin typeface="Georgia"/>
              <a:ea typeface="Georgia"/>
              <a:cs typeface="Georgia"/>
              <a:sym typeface="Georgia"/>
            </a:endParaRPr>
          </a:p>
        </p:txBody>
      </p:sp>
      <p:pic>
        <p:nvPicPr>
          <p:cNvPr id="424" name="Google Shape;424;p42"/>
          <p:cNvPicPr preferRelativeResize="0"/>
          <p:nvPr/>
        </p:nvPicPr>
        <p:blipFill>
          <a:blip r:embed="rId3">
            <a:alphaModFix/>
          </a:blip>
          <a:stretch>
            <a:fillRect/>
          </a:stretch>
        </p:blipFill>
        <p:spPr>
          <a:xfrm>
            <a:off x="6335875" y="2748625"/>
            <a:ext cx="5508575" cy="3777325"/>
          </a:xfrm>
          <a:prstGeom prst="rect">
            <a:avLst/>
          </a:prstGeom>
          <a:noFill/>
          <a:ln>
            <a:noFill/>
          </a:ln>
        </p:spPr>
      </p:pic>
      <p:pic>
        <p:nvPicPr>
          <p:cNvPr id="425" name="Google Shape;425;p42"/>
          <p:cNvPicPr preferRelativeResize="0"/>
          <p:nvPr/>
        </p:nvPicPr>
        <p:blipFill rotWithShape="1">
          <a:blip r:embed="rId4">
            <a:alphaModFix/>
          </a:blip>
          <a:srcRect t="-1407" b="50784"/>
          <a:stretch/>
        </p:blipFill>
        <p:spPr>
          <a:xfrm>
            <a:off x="1972875" y="4193300"/>
            <a:ext cx="3062775" cy="1550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3"/>
          <p:cNvSpPr txBox="1">
            <a:spLocks noGrp="1"/>
          </p:cNvSpPr>
          <p:nvPr>
            <p:ph type="title"/>
          </p:nvPr>
        </p:nvSpPr>
        <p:spPr>
          <a:xfrm>
            <a:off x="5292550" y="525000"/>
            <a:ext cx="65934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900"/>
              <a:t>Implementación de Clases. Caso de estudio: Las operaciones</a:t>
            </a:r>
            <a:endParaRPr sz="2900"/>
          </a:p>
        </p:txBody>
      </p:sp>
      <p:pic>
        <p:nvPicPr>
          <p:cNvPr id="432" name="Google Shape;432;p43"/>
          <p:cNvPicPr preferRelativeResize="0"/>
          <p:nvPr/>
        </p:nvPicPr>
        <p:blipFill rotWithShape="1">
          <a:blip r:embed="rId3">
            <a:alphaModFix/>
          </a:blip>
          <a:srcRect t="6594" r="64724" b="9821"/>
          <a:stretch/>
        </p:blipFill>
        <p:spPr>
          <a:xfrm>
            <a:off x="1468600" y="165775"/>
            <a:ext cx="3445125" cy="6542376"/>
          </a:xfrm>
          <a:prstGeom prst="rect">
            <a:avLst/>
          </a:prstGeom>
          <a:noFill/>
          <a:ln>
            <a:noFill/>
          </a:ln>
        </p:spPr>
      </p:pic>
      <p:sp>
        <p:nvSpPr>
          <p:cNvPr id="433" name="Google Shape;433;p43"/>
          <p:cNvSpPr txBox="1"/>
          <p:nvPr/>
        </p:nvSpPr>
        <p:spPr>
          <a:xfrm>
            <a:off x="6445650" y="3220275"/>
            <a:ext cx="1998000" cy="9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Clase Base o SuperClase</a:t>
            </a:r>
            <a:endParaRPr sz="2500">
              <a:solidFill>
                <a:srgbClr val="F1C232"/>
              </a:solidFill>
              <a:latin typeface="Caveat"/>
              <a:ea typeface="Caveat"/>
              <a:cs typeface="Caveat"/>
              <a:sym typeface="Caveat"/>
            </a:endParaRPr>
          </a:p>
        </p:txBody>
      </p:sp>
      <p:cxnSp>
        <p:nvCxnSpPr>
          <p:cNvPr id="434" name="Google Shape;434;p43"/>
          <p:cNvCxnSpPr/>
          <p:nvPr/>
        </p:nvCxnSpPr>
        <p:spPr>
          <a:xfrm rot="10800000">
            <a:off x="4354175" y="1571500"/>
            <a:ext cx="1976700" cy="15525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4"/>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Las operaciones</a:t>
            </a:r>
            <a:endParaRPr/>
          </a:p>
        </p:txBody>
      </p:sp>
      <p:sp>
        <p:nvSpPr>
          <p:cNvPr id="441" name="Google Shape;441;p44"/>
          <p:cNvSpPr txBox="1"/>
          <p:nvPr/>
        </p:nvSpPr>
        <p:spPr>
          <a:xfrm>
            <a:off x="8526225" y="5894500"/>
            <a:ext cx="19980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SubClases o Clases Derivadas</a:t>
            </a:r>
            <a:endParaRPr sz="2500">
              <a:solidFill>
                <a:srgbClr val="F1C232"/>
              </a:solidFill>
              <a:latin typeface="Caveat"/>
              <a:ea typeface="Caveat"/>
              <a:cs typeface="Caveat"/>
              <a:sym typeface="Caveat"/>
            </a:endParaRPr>
          </a:p>
        </p:txBody>
      </p:sp>
      <p:cxnSp>
        <p:nvCxnSpPr>
          <p:cNvPr id="442" name="Google Shape;442;p44"/>
          <p:cNvCxnSpPr/>
          <p:nvPr/>
        </p:nvCxnSpPr>
        <p:spPr>
          <a:xfrm rot="5400000" flipH="1">
            <a:off x="6705225" y="4329475"/>
            <a:ext cx="1887300" cy="1754700"/>
          </a:xfrm>
          <a:prstGeom prst="curvedConnector3">
            <a:avLst>
              <a:gd name="adj1" fmla="val 50000"/>
            </a:avLst>
          </a:prstGeom>
          <a:noFill/>
          <a:ln w="28575" cap="flat" cmpd="sng">
            <a:solidFill>
              <a:srgbClr val="F1C232"/>
            </a:solidFill>
            <a:prstDash val="solid"/>
            <a:round/>
            <a:headEnd type="none" w="med" len="med"/>
            <a:tailEnd type="triangle" w="med" len="med"/>
          </a:ln>
        </p:spPr>
      </p:cxnSp>
      <p:pic>
        <p:nvPicPr>
          <p:cNvPr id="443" name="Google Shape;443;p44"/>
          <p:cNvPicPr preferRelativeResize="0"/>
          <p:nvPr/>
        </p:nvPicPr>
        <p:blipFill rotWithShape="1">
          <a:blip r:embed="rId3">
            <a:alphaModFix/>
          </a:blip>
          <a:srcRect t="7657" r="61652" b="76188"/>
          <a:stretch/>
        </p:blipFill>
        <p:spPr>
          <a:xfrm>
            <a:off x="777800" y="2090075"/>
            <a:ext cx="5397350" cy="2122074"/>
          </a:xfrm>
          <a:prstGeom prst="rect">
            <a:avLst/>
          </a:prstGeom>
          <a:noFill/>
          <a:ln>
            <a:noFill/>
          </a:ln>
        </p:spPr>
      </p:pic>
      <p:pic>
        <p:nvPicPr>
          <p:cNvPr id="444" name="Google Shape;444;p44"/>
          <p:cNvPicPr preferRelativeResize="0"/>
          <p:nvPr/>
        </p:nvPicPr>
        <p:blipFill rotWithShape="1">
          <a:blip r:embed="rId4">
            <a:alphaModFix/>
          </a:blip>
          <a:srcRect t="7596" r="62093" b="74630"/>
          <a:stretch/>
        </p:blipFill>
        <p:spPr>
          <a:xfrm>
            <a:off x="6549525" y="1642550"/>
            <a:ext cx="5276074" cy="2308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5"/>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Implementación de Clases. Caso de estudio: Las operaciones</a:t>
            </a:r>
            <a:endParaRPr/>
          </a:p>
        </p:txBody>
      </p:sp>
      <p:sp>
        <p:nvSpPr>
          <p:cNvPr id="451" name="Google Shape;451;p45"/>
          <p:cNvSpPr txBox="1">
            <a:spLocks noGrp="1"/>
          </p:cNvSpPr>
          <p:nvPr>
            <p:ph type="body" idx="1"/>
          </p:nvPr>
        </p:nvSpPr>
        <p:spPr>
          <a:xfrm>
            <a:off x="1730000" y="2090075"/>
            <a:ext cx="9289200" cy="3881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endParaRPr/>
          </a:p>
        </p:txBody>
      </p:sp>
      <p:pic>
        <p:nvPicPr>
          <p:cNvPr id="452" name="Google Shape;452;p45"/>
          <p:cNvPicPr preferRelativeResize="0"/>
          <p:nvPr/>
        </p:nvPicPr>
        <p:blipFill rotWithShape="1">
          <a:blip r:embed="rId3">
            <a:alphaModFix/>
          </a:blip>
          <a:srcRect l="11717" t="20472" r="43060" b="40149"/>
          <a:stretch/>
        </p:blipFill>
        <p:spPr>
          <a:xfrm>
            <a:off x="1819375" y="1743900"/>
            <a:ext cx="8705699" cy="4084174"/>
          </a:xfrm>
          <a:prstGeom prst="rect">
            <a:avLst/>
          </a:prstGeom>
          <a:noFill/>
          <a:ln>
            <a:noFill/>
          </a:ln>
        </p:spPr>
      </p:pic>
      <p:pic>
        <p:nvPicPr>
          <p:cNvPr id="453" name="Google Shape;453;p45"/>
          <p:cNvPicPr preferRelativeResize="0"/>
          <p:nvPr/>
        </p:nvPicPr>
        <p:blipFill>
          <a:blip r:embed="rId4">
            <a:alphaModFix/>
          </a:blip>
          <a:stretch>
            <a:fillRect/>
          </a:stretch>
        </p:blipFill>
        <p:spPr>
          <a:xfrm>
            <a:off x="4789475" y="4853850"/>
            <a:ext cx="7402525" cy="1698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9"/>
          <p:cNvSpPr txBox="1">
            <a:spLocks noGrp="1"/>
          </p:cNvSpPr>
          <p:nvPr>
            <p:ph type="title"/>
          </p:nvPr>
        </p:nvSpPr>
        <p:spPr>
          <a:xfrm>
            <a:off x="150319" y="155136"/>
            <a:ext cx="10796571" cy="677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3200"/>
              <a:buFont typeface="Corbel"/>
              <a:buNone/>
            </a:pPr>
            <a:r>
              <a:rPr lang="en-US" dirty="0" err="1"/>
              <a:t>Modelo</a:t>
            </a:r>
            <a:r>
              <a:rPr lang="en-US" dirty="0"/>
              <a:t> de </a:t>
            </a:r>
            <a:r>
              <a:rPr lang="en-US" dirty="0" err="1" smtClean="0"/>
              <a:t>Objetos</a:t>
            </a:r>
            <a:r>
              <a:rPr lang="en-US" dirty="0" smtClean="0"/>
              <a:t>: </a:t>
            </a:r>
            <a:r>
              <a:rPr lang="en-US" dirty="0" err="1" smtClean="0"/>
              <a:t>Características</a:t>
            </a:r>
            <a:endParaRPr dirty="0"/>
          </a:p>
        </p:txBody>
      </p:sp>
      <p:sp>
        <p:nvSpPr>
          <p:cNvPr id="184" name="Google Shape;184;p19"/>
          <p:cNvSpPr/>
          <p:nvPr/>
        </p:nvSpPr>
        <p:spPr>
          <a:xfrm>
            <a:off x="3264934" y="832244"/>
            <a:ext cx="1805700" cy="903000"/>
          </a:xfrm>
          <a:prstGeom prst="roundRect">
            <a:avLst>
              <a:gd name="adj" fmla="val 10000"/>
            </a:avLst>
          </a:prstGeom>
          <a:solidFill>
            <a:srgbClr val="D54839"/>
          </a:solidFill>
          <a:ln>
            <a:noFill/>
          </a:ln>
          <a:effectLst>
            <a:reflection stA="26000" endPos="32000" dist="12700" dir="5400000" fadeDir="5400012" sy="-100000"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txBox="1"/>
          <p:nvPr/>
        </p:nvSpPr>
        <p:spPr>
          <a:xfrm>
            <a:off x="3291379" y="858689"/>
            <a:ext cx="1752900" cy="849900"/>
          </a:xfrm>
          <a:prstGeom prst="rect">
            <a:avLst/>
          </a:prstGeom>
          <a:noFill/>
          <a:ln>
            <a:noFill/>
          </a:ln>
        </p:spPr>
        <p:txBody>
          <a:bodyPr spcFirstLastPara="1" wrap="square" lIns="47625" tIns="31750" rIns="47625" bIns="31750" anchor="ctr" anchorCtr="0">
            <a:noAutofit/>
          </a:bodyPr>
          <a:lstStyle/>
          <a:p>
            <a:pPr marL="0" marR="0" lvl="0" indent="0" algn="ctr" rtl="0">
              <a:lnSpc>
                <a:spcPct val="90000"/>
              </a:lnSpc>
              <a:spcBef>
                <a:spcPts val="0"/>
              </a:spcBef>
              <a:spcAft>
                <a:spcPts val="0"/>
              </a:spcAft>
              <a:buClr>
                <a:schemeClr val="lt1"/>
              </a:buClr>
              <a:buSzPts val="2500"/>
              <a:buFont typeface="Corbel"/>
              <a:buNone/>
            </a:pPr>
            <a:r>
              <a:rPr lang="en-US" sz="2500" dirty="0" err="1">
                <a:solidFill>
                  <a:schemeClr val="lt1"/>
                </a:solidFill>
                <a:latin typeface="Corbel"/>
                <a:ea typeface="Corbel"/>
                <a:cs typeface="Corbel"/>
                <a:sym typeface="Corbel"/>
              </a:rPr>
              <a:t>Esenciales</a:t>
            </a:r>
            <a:endParaRPr dirty="0"/>
          </a:p>
        </p:txBody>
      </p:sp>
      <p:sp>
        <p:nvSpPr>
          <p:cNvPr id="186" name="Google Shape;186;p19"/>
          <p:cNvSpPr/>
          <p:nvPr/>
        </p:nvSpPr>
        <p:spPr>
          <a:xfrm>
            <a:off x="3369312" y="1735135"/>
            <a:ext cx="180600" cy="6771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187" name="Google Shape;187;p19"/>
          <p:cNvSpPr/>
          <p:nvPr/>
        </p:nvSpPr>
        <p:spPr>
          <a:xfrm>
            <a:off x="3626090" y="1960857"/>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txBox="1"/>
          <p:nvPr/>
        </p:nvSpPr>
        <p:spPr>
          <a:xfrm>
            <a:off x="3652535" y="1987302"/>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Abstracción</a:t>
            </a:r>
            <a:endParaRPr/>
          </a:p>
        </p:txBody>
      </p:sp>
      <p:sp>
        <p:nvSpPr>
          <p:cNvPr id="189" name="Google Shape;189;p19"/>
          <p:cNvSpPr/>
          <p:nvPr/>
        </p:nvSpPr>
        <p:spPr>
          <a:xfrm>
            <a:off x="3369312" y="1735135"/>
            <a:ext cx="180600" cy="18057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190" name="Google Shape;190;p19"/>
          <p:cNvSpPr/>
          <p:nvPr/>
        </p:nvSpPr>
        <p:spPr>
          <a:xfrm>
            <a:off x="3626090" y="3089471"/>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txBox="1"/>
          <p:nvPr/>
        </p:nvSpPr>
        <p:spPr>
          <a:xfrm>
            <a:off x="3652535" y="3115916"/>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Encapsulamiento</a:t>
            </a:r>
            <a:endParaRPr/>
          </a:p>
        </p:txBody>
      </p:sp>
      <p:sp>
        <p:nvSpPr>
          <p:cNvPr id="192" name="Google Shape;192;p19"/>
          <p:cNvSpPr/>
          <p:nvPr/>
        </p:nvSpPr>
        <p:spPr>
          <a:xfrm>
            <a:off x="3360262" y="1735260"/>
            <a:ext cx="180600" cy="29343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193" name="Google Shape;193;p19"/>
          <p:cNvSpPr/>
          <p:nvPr/>
        </p:nvSpPr>
        <p:spPr>
          <a:xfrm>
            <a:off x="3626090" y="4218084"/>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txBox="1"/>
          <p:nvPr/>
        </p:nvSpPr>
        <p:spPr>
          <a:xfrm>
            <a:off x="3652535" y="4244529"/>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Modularidad</a:t>
            </a:r>
            <a:endParaRPr/>
          </a:p>
        </p:txBody>
      </p:sp>
      <p:sp>
        <p:nvSpPr>
          <p:cNvPr id="195" name="Google Shape;195;p19"/>
          <p:cNvSpPr/>
          <p:nvPr/>
        </p:nvSpPr>
        <p:spPr>
          <a:xfrm>
            <a:off x="3369312" y="1735135"/>
            <a:ext cx="180600" cy="40629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196" name="Google Shape;196;p19"/>
          <p:cNvSpPr/>
          <p:nvPr/>
        </p:nvSpPr>
        <p:spPr>
          <a:xfrm>
            <a:off x="3626090" y="5346697"/>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3652535" y="5373142"/>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a:solidFill>
                  <a:schemeClr val="dk1"/>
                </a:solidFill>
                <a:latin typeface="Corbel"/>
                <a:ea typeface="Corbel"/>
                <a:cs typeface="Corbel"/>
                <a:sym typeface="Corbel"/>
              </a:rPr>
              <a:t>Herencia</a:t>
            </a:r>
            <a:endParaRPr/>
          </a:p>
        </p:txBody>
      </p:sp>
      <p:sp>
        <p:nvSpPr>
          <p:cNvPr id="198" name="Google Shape;198;p19"/>
          <p:cNvSpPr/>
          <p:nvPr/>
        </p:nvSpPr>
        <p:spPr>
          <a:xfrm>
            <a:off x="5522160" y="832244"/>
            <a:ext cx="1805700" cy="903000"/>
          </a:xfrm>
          <a:prstGeom prst="roundRect">
            <a:avLst>
              <a:gd name="adj" fmla="val 10000"/>
            </a:avLst>
          </a:prstGeom>
          <a:solidFill>
            <a:srgbClr val="D54586"/>
          </a:solidFill>
          <a:ln>
            <a:noFill/>
          </a:ln>
          <a:effectLst>
            <a:reflection stA="26000" endPos="32000" dist="12700" dir="5400000" fadeDir="5400012" sy="-100000"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txBox="1"/>
          <p:nvPr/>
        </p:nvSpPr>
        <p:spPr>
          <a:xfrm>
            <a:off x="5548605" y="858689"/>
            <a:ext cx="1752900" cy="849900"/>
          </a:xfrm>
          <a:prstGeom prst="rect">
            <a:avLst/>
          </a:prstGeom>
          <a:noFill/>
          <a:ln>
            <a:noFill/>
          </a:ln>
        </p:spPr>
        <p:txBody>
          <a:bodyPr spcFirstLastPara="1" wrap="square" lIns="47625" tIns="31750" rIns="47625" bIns="31750" anchor="ctr" anchorCtr="0">
            <a:noAutofit/>
          </a:bodyPr>
          <a:lstStyle/>
          <a:p>
            <a:pPr marL="0" marR="0" lvl="0" indent="0" algn="ctr" rtl="0">
              <a:lnSpc>
                <a:spcPct val="90000"/>
              </a:lnSpc>
              <a:spcBef>
                <a:spcPts val="0"/>
              </a:spcBef>
              <a:spcAft>
                <a:spcPts val="0"/>
              </a:spcAft>
              <a:buClr>
                <a:schemeClr val="lt1"/>
              </a:buClr>
              <a:buSzPts val="2500"/>
              <a:buFont typeface="Corbel"/>
              <a:buNone/>
            </a:pPr>
            <a:r>
              <a:rPr lang="en-US" sz="2500" dirty="0" err="1">
                <a:solidFill>
                  <a:schemeClr val="lt1"/>
                </a:solidFill>
                <a:latin typeface="Corbel"/>
                <a:ea typeface="Corbel"/>
                <a:cs typeface="Corbel"/>
                <a:sym typeface="Corbel"/>
              </a:rPr>
              <a:t>Secundarias</a:t>
            </a:r>
            <a:endParaRPr dirty="0"/>
          </a:p>
        </p:txBody>
      </p:sp>
      <p:sp>
        <p:nvSpPr>
          <p:cNvPr id="200" name="Google Shape;200;p19"/>
          <p:cNvSpPr/>
          <p:nvPr/>
        </p:nvSpPr>
        <p:spPr>
          <a:xfrm>
            <a:off x="5702738" y="1735135"/>
            <a:ext cx="180600" cy="6771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201" name="Google Shape;201;p19"/>
          <p:cNvSpPr/>
          <p:nvPr/>
        </p:nvSpPr>
        <p:spPr>
          <a:xfrm>
            <a:off x="5883316" y="1960857"/>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txBox="1"/>
          <p:nvPr/>
        </p:nvSpPr>
        <p:spPr>
          <a:xfrm>
            <a:off x="5909761" y="1987302"/>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Tipificación </a:t>
            </a:r>
            <a:endParaRPr/>
          </a:p>
        </p:txBody>
      </p:sp>
      <p:sp>
        <p:nvSpPr>
          <p:cNvPr id="203" name="Google Shape;203;p19"/>
          <p:cNvSpPr/>
          <p:nvPr/>
        </p:nvSpPr>
        <p:spPr>
          <a:xfrm>
            <a:off x="5702738" y="1735135"/>
            <a:ext cx="180600" cy="18057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204" name="Google Shape;204;p19"/>
          <p:cNvSpPr/>
          <p:nvPr/>
        </p:nvSpPr>
        <p:spPr>
          <a:xfrm>
            <a:off x="5883316" y="3089471"/>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txBox="1"/>
          <p:nvPr/>
        </p:nvSpPr>
        <p:spPr>
          <a:xfrm>
            <a:off x="5909761" y="3115916"/>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Concurrencia</a:t>
            </a:r>
            <a:endParaRPr/>
          </a:p>
        </p:txBody>
      </p:sp>
      <p:sp>
        <p:nvSpPr>
          <p:cNvPr id="206" name="Google Shape;206;p19"/>
          <p:cNvSpPr/>
          <p:nvPr/>
        </p:nvSpPr>
        <p:spPr>
          <a:xfrm>
            <a:off x="5702750" y="1735121"/>
            <a:ext cx="180600" cy="40629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207" name="Google Shape;207;p19"/>
          <p:cNvSpPr/>
          <p:nvPr/>
        </p:nvSpPr>
        <p:spPr>
          <a:xfrm>
            <a:off x="5883316" y="4218084"/>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txBox="1"/>
          <p:nvPr/>
        </p:nvSpPr>
        <p:spPr>
          <a:xfrm>
            <a:off x="5936161" y="4299354"/>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Persistencia</a:t>
            </a:r>
            <a:endParaRPr/>
          </a:p>
        </p:txBody>
      </p:sp>
      <p:pic>
        <p:nvPicPr>
          <p:cNvPr id="209" name="Google Shape;209;p19"/>
          <p:cNvPicPr preferRelativeResize="0"/>
          <p:nvPr/>
        </p:nvPicPr>
        <p:blipFill rotWithShape="1">
          <a:blip r:embed="rId3">
            <a:alphaModFix/>
          </a:blip>
          <a:srcRect/>
          <a:stretch/>
        </p:blipFill>
        <p:spPr>
          <a:xfrm>
            <a:off x="8758809" y="2033021"/>
            <a:ext cx="3143250" cy="3467100"/>
          </a:xfrm>
          <a:prstGeom prst="rect">
            <a:avLst/>
          </a:prstGeom>
          <a:noFill/>
          <a:ln>
            <a:noFill/>
          </a:ln>
        </p:spPr>
      </p:pic>
      <p:sp>
        <p:nvSpPr>
          <p:cNvPr id="210" name="Google Shape;210;p19"/>
          <p:cNvSpPr/>
          <p:nvPr/>
        </p:nvSpPr>
        <p:spPr>
          <a:xfrm>
            <a:off x="1799097" y="1324902"/>
            <a:ext cx="792000" cy="1512300"/>
          </a:xfrm>
          <a:prstGeom prst="bentArrow">
            <a:avLst>
              <a:gd name="adj1" fmla="val 25000"/>
              <a:gd name="adj2" fmla="val 25000"/>
              <a:gd name="adj3" fmla="val 25000"/>
              <a:gd name="adj4" fmla="val 43750"/>
            </a:avLst>
          </a:prstGeom>
          <a:solidFill>
            <a:srgbClr val="AE2663"/>
          </a:solidFill>
          <a:ln w="15875" cap="rnd" cmpd="sng">
            <a:solidFill>
              <a:srgbClr val="2FACEA"/>
            </a:solidFill>
            <a:prstDash val="solid"/>
            <a:round/>
            <a:headEnd type="none" w="sm" len="sm"/>
            <a:tailEnd type="none" w="sm" len="sm"/>
          </a:ln>
        </p:spPr>
        <p:txBody>
          <a:bodyPr spcFirstLastPara="1" wrap="square" lIns="11425" tIns="333200" rIns="11425" bIns="333200" anchor="ctr" anchorCtr="0">
            <a:noAutofit/>
          </a:bodyPr>
          <a:lstStyle/>
          <a:p>
            <a:pPr marL="0" marR="0" lvl="0" indent="0" algn="ctr" rtl="0">
              <a:lnSpc>
                <a:spcPct val="90000"/>
              </a:lnSpc>
              <a:spcBef>
                <a:spcPts val="0"/>
              </a:spcBef>
              <a:spcAft>
                <a:spcPts val="0"/>
              </a:spcAft>
              <a:buNone/>
            </a:pPr>
            <a:endParaRPr sz="1800">
              <a:solidFill>
                <a:schemeClr val="dk1"/>
              </a:solidFill>
              <a:latin typeface="Corbel"/>
              <a:ea typeface="Corbel"/>
              <a:cs typeface="Corbel"/>
              <a:sym typeface="Corbel"/>
            </a:endParaRPr>
          </a:p>
        </p:txBody>
      </p:sp>
      <p:sp>
        <p:nvSpPr>
          <p:cNvPr id="211" name="Google Shape;211;p19"/>
          <p:cNvSpPr txBox="1"/>
          <p:nvPr/>
        </p:nvSpPr>
        <p:spPr>
          <a:xfrm>
            <a:off x="5936161" y="5259304"/>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Persistencia</a:t>
            </a:r>
            <a:endParaRPr/>
          </a:p>
        </p:txBody>
      </p:sp>
      <p:sp>
        <p:nvSpPr>
          <p:cNvPr id="212" name="Google Shape;212;p19"/>
          <p:cNvSpPr txBox="1"/>
          <p:nvPr/>
        </p:nvSpPr>
        <p:spPr>
          <a:xfrm>
            <a:off x="5936161" y="5346679"/>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Persistencia</a:t>
            </a:r>
            <a:endParaRPr/>
          </a:p>
        </p:txBody>
      </p:sp>
      <p:sp>
        <p:nvSpPr>
          <p:cNvPr id="213" name="Google Shape;213;p19"/>
          <p:cNvSpPr/>
          <p:nvPr/>
        </p:nvSpPr>
        <p:spPr>
          <a:xfrm>
            <a:off x="5883316" y="5268409"/>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1400"/>
              <a:buFont typeface="Corbel"/>
              <a:buNone/>
            </a:pPr>
            <a:r>
              <a:rPr lang="en-US">
                <a:solidFill>
                  <a:schemeClr val="dk1"/>
                </a:solidFill>
                <a:latin typeface="Corbel"/>
                <a:ea typeface="Corbel"/>
                <a:cs typeface="Corbel"/>
                <a:sym typeface="Corbel"/>
              </a:rPr>
              <a:t>Polimorfismo</a:t>
            </a:r>
            <a:endParaRPr/>
          </a:p>
        </p:txBody>
      </p:sp>
      <p:sp>
        <p:nvSpPr>
          <p:cNvPr id="214" name="Google Shape;214;p19"/>
          <p:cNvSpPr/>
          <p:nvPr/>
        </p:nvSpPr>
        <p:spPr>
          <a:xfrm>
            <a:off x="5702750" y="1735124"/>
            <a:ext cx="180600" cy="29937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46"/>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Ejercicio</a:t>
            </a:r>
            <a:endParaRPr/>
          </a:p>
        </p:txBody>
      </p:sp>
      <p:sp>
        <p:nvSpPr>
          <p:cNvPr id="460" name="Google Shape;460;p46"/>
          <p:cNvSpPr txBox="1">
            <a:spLocks noGrp="1"/>
          </p:cNvSpPr>
          <p:nvPr>
            <p:ph type="body" idx="1"/>
          </p:nvPr>
        </p:nvSpPr>
        <p:spPr>
          <a:xfrm>
            <a:off x="1602450" y="1315050"/>
            <a:ext cx="10092300" cy="4227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a:latin typeface="Georgia"/>
                <a:ea typeface="Georgia"/>
                <a:cs typeface="Georgia"/>
                <a:sym typeface="Georgia"/>
              </a:rPr>
              <a:t>Teniendo en cuenta el Diagrama de Clases que resuelve el modelo de negocios propio del módulo </a:t>
            </a:r>
            <a:r>
              <a:rPr lang="en-US" sz="2200" i="1">
                <a:latin typeface="Georgia"/>
                <a:ea typeface="Georgia"/>
                <a:cs typeface="Georgia"/>
                <a:sym typeface="Georgia"/>
              </a:rPr>
              <a:t>“Requerimientos operatoria básica en pesos argentinos”</a:t>
            </a:r>
            <a:r>
              <a:rPr lang="en-US" sz="2200">
                <a:latin typeface="Georgia"/>
                <a:ea typeface="Georgia"/>
                <a:cs typeface="Georgia"/>
                <a:sym typeface="Georgia"/>
              </a:rPr>
              <a:t> ¿existe algún ejemplo de herencia? Si la respuesta es afirmativa, implementa las clases.</a:t>
            </a: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r>
              <a:rPr lang="en-US" sz="2200">
                <a:latin typeface="Georgia"/>
                <a:ea typeface="Georgia"/>
                <a:cs typeface="Georgia"/>
                <a:sym typeface="Georgia"/>
              </a:rPr>
              <a:t>También, puedes intentar crear la clase que resuelven las operaciones de Multiplicación y División.</a:t>
            </a: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2100"/>
              </a:spcAft>
              <a:buNone/>
            </a:pPr>
            <a:endParaRPr sz="2200">
              <a:latin typeface="Georgia"/>
              <a:ea typeface="Georgia"/>
              <a:cs typeface="Georgia"/>
              <a:sym typeface="Georgia"/>
            </a:endParaRPr>
          </a:p>
        </p:txBody>
      </p:sp>
      <p:pic>
        <p:nvPicPr>
          <p:cNvPr id="461" name="Google Shape;461;p46"/>
          <p:cNvPicPr preferRelativeResize="0"/>
          <p:nvPr/>
        </p:nvPicPr>
        <p:blipFill rotWithShape="1">
          <a:blip r:embed="rId3">
            <a:alphaModFix/>
          </a:blip>
          <a:srcRect t="50704"/>
          <a:stretch/>
        </p:blipFill>
        <p:spPr>
          <a:xfrm>
            <a:off x="7929000" y="4870450"/>
            <a:ext cx="3062775" cy="1509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7"/>
          <p:cNvSpPr txBox="1">
            <a:spLocks noGrp="1"/>
          </p:cNvSpPr>
          <p:nvPr>
            <p:ph type="title"/>
          </p:nvPr>
        </p:nvSpPr>
        <p:spPr>
          <a:xfrm>
            <a:off x="1403400" y="191300"/>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Modelo de Objetos: Características</a:t>
            </a:r>
            <a:endParaRPr/>
          </a:p>
        </p:txBody>
      </p:sp>
      <p:grpSp>
        <p:nvGrpSpPr>
          <p:cNvPr id="468" name="Google Shape;468;p47"/>
          <p:cNvGrpSpPr/>
          <p:nvPr/>
        </p:nvGrpSpPr>
        <p:grpSpPr>
          <a:xfrm>
            <a:off x="3239409" y="1218894"/>
            <a:ext cx="4062926" cy="5417453"/>
            <a:chOff x="2032496" y="661"/>
            <a:chExt cx="4062926" cy="5417453"/>
          </a:xfrm>
        </p:grpSpPr>
        <p:sp>
          <p:nvSpPr>
            <p:cNvPr id="469" name="Google Shape;469;p47"/>
            <p:cNvSpPr/>
            <p:nvPr/>
          </p:nvSpPr>
          <p:spPr>
            <a:xfrm>
              <a:off x="2032496" y="661"/>
              <a:ext cx="1805700" cy="903000"/>
            </a:xfrm>
            <a:prstGeom prst="roundRect">
              <a:avLst>
                <a:gd name="adj" fmla="val 10000"/>
              </a:avLst>
            </a:prstGeom>
            <a:solidFill>
              <a:srgbClr val="D54839"/>
            </a:solidFill>
            <a:ln>
              <a:noFill/>
            </a:ln>
            <a:effectLst>
              <a:reflection stA="26000" endPos="32000" dist="12700" dir="5400000" fadeDir="5400012" sy="-100000"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7"/>
            <p:cNvSpPr txBox="1"/>
            <p:nvPr/>
          </p:nvSpPr>
          <p:spPr>
            <a:xfrm>
              <a:off x="2058941" y="27106"/>
              <a:ext cx="1752900" cy="849900"/>
            </a:xfrm>
            <a:prstGeom prst="rect">
              <a:avLst/>
            </a:prstGeom>
            <a:noFill/>
            <a:ln>
              <a:noFill/>
            </a:ln>
          </p:spPr>
          <p:txBody>
            <a:bodyPr spcFirstLastPara="1" wrap="square" lIns="47625" tIns="31750" rIns="47625" bIns="31750" anchor="ctr" anchorCtr="0">
              <a:noAutofit/>
            </a:bodyPr>
            <a:lstStyle/>
            <a:p>
              <a:pPr marL="0" marR="0" lvl="0" indent="0" algn="ctr" rtl="0">
                <a:lnSpc>
                  <a:spcPct val="90000"/>
                </a:lnSpc>
                <a:spcBef>
                  <a:spcPts val="0"/>
                </a:spcBef>
                <a:spcAft>
                  <a:spcPts val="0"/>
                </a:spcAft>
                <a:buClr>
                  <a:schemeClr val="lt1"/>
                </a:buClr>
                <a:buSzPts val="2500"/>
                <a:buFont typeface="Corbel"/>
                <a:buNone/>
              </a:pPr>
              <a:r>
                <a:rPr lang="en-US" sz="2500">
                  <a:solidFill>
                    <a:schemeClr val="lt1"/>
                  </a:solidFill>
                  <a:latin typeface="Corbel"/>
                  <a:ea typeface="Corbel"/>
                  <a:cs typeface="Corbel"/>
                  <a:sym typeface="Corbel"/>
                </a:rPr>
                <a:t>Esenciales</a:t>
              </a:r>
              <a:endParaRPr/>
            </a:p>
          </p:txBody>
        </p:sp>
        <p:sp>
          <p:nvSpPr>
            <p:cNvPr id="471" name="Google Shape;471;p47"/>
            <p:cNvSpPr/>
            <p:nvPr/>
          </p:nvSpPr>
          <p:spPr>
            <a:xfrm>
              <a:off x="2213074" y="903552"/>
              <a:ext cx="180600" cy="6771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72" name="Google Shape;472;p47"/>
            <p:cNvSpPr/>
            <p:nvPr/>
          </p:nvSpPr>
          <p:spPr>
            <a:xfrm>
              <a:off x="2393652" y="1129274"/>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7"/>
            <p:cNvSpPr txBox="1"/>
            <p:nvPr/>
          </p:nvSpPr>
          <p:spPr>
            <a:xfrm>
              <a:off x="2420097" y="1155719"/>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Abstracción</a:t>
              </a:r>
              <a:endParaRPr/>
            </a:p>
          </p:txBody>
        </p:sp>
        <p:sp>
          <p:nvSpPr>
            <p:cNvPr id="474" name="Google Shape;474;p47"/>
            <p:cNvSpPr/>
            <p:nvPr/>
          </p:nvSpPr>
          <p:spPr>
            <a:xfrm>
              <a:off x="2213074" y="903552"/>
              <a:ext cx="180600" cy="18057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75" name="Google Shape;475;p47"/>
            <p:cNvSpPr/>
            <p:nvPr/>
          </p:nvSpPr>
          <p:spPr>
            <a:xfrm>
              <a:off x="2393652" y="2257888"/>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7"/>
            <p:cNvSpPr txBox="1"/>
            <p:nvPr/>
          </p:nvSpPr>
          <p:spPr>
            <a:xfrm>
              <a:off x="2420097" y="2284333"/>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Encapsulamiento</a:t>
              </a:r>
              <a:endParaRPr/>
            </a:p>
          </p:txBody>
        </p:sp>
        <p:sp>
          <p:nvSpPr>
            <p:cNvPr id="477" name="Google Shape;477;p47"/>
            <p:cNvSpPr/>
            <p:nvPr/>
          </p:nvSpPr>
          <p:spPr>
            <a:xfrm>
              <a:off x="2213074" y="903552"/>
              <a:ext cx="180600" cy="29343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78" name="Google Shape;478;p47"/>
            <p:cNvSpPr/>
            <p:nvPr/>
          </p:nvSpPr>
          <p:spPr>
            <a:xfrm>
              <a:off x="2393652" y="3386501"/>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7"/>
            <p:cNvSpPr txBox="1"/>
            <p:nvPr/>
          </p:nvSpPr>
          <p:spPr>
            <a:xfrm>
              <a:off x="2420097" y="3412946"/>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Modularidad</a:t>
              </a:r>
              <a:endParaRPr/>
            </a:p>
          </p:txBody>
        </p:sp>
        <p:sp>
          <p:nvSpPr>
            <p:cNvPr id="480" name="Google Shape;480;p47"/>
            <p:cNvSpPr/>
            <p:nvPr/>
          </p:nvSpPr>
          <p:spPr>
            <a:xfrm>
              <a:off x="2213074" y="903552"/>
              <a:ext cx="180600" cy="40629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81" name="Google Shape;481;p47"/>
            <p:cNvSpPr/>
            <p:nvPr/>
          </p:nvSpPr>
          <p:spPr>
            <a:xfrm>
              <a:off x="2393652" y="4515114"/>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7"/>
            <p:cNvSpPr txBox="1"/>
            <p:nvPr/>
          </p:nvSpPr>
          <p:spPr>
            <a:xfrm>
              <a:off x="2420097" y="4541559"/>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Jerarquía</a:t>
              </a:r>
              <a:endParaRPr/>
            </a:p>
          </p:txBody>
        </p:sp>
        <p:sp>
          <p:nvSpPr>
            <p:cNvPr id="483" name="Google Shape;483;p47"/>
            <p:cNvSpPr/>
            <p:nvPr/>
          </p:nvSpPr>
          <p:spPr>
            <a:xfrm>
              <a:off x="4289722" y="661"/>
              <a:ext cx="1805700" cy="903000"/>
            </a:xfrm>
            <a:prstGeom prst="roundRect">
              <a:avLst>
                <a:gd name="adj" fmla="val 10000"/>
              </a:avLst>
            </a:prstGeom>
            <a:solidFill>
              <a:srgbClr val="D54586"/>
            </a:solidFill>
            <a:ln>
              <a:noFill/>
            </a:ln>
            <a:effectLst>
              <a:reflection stA="26000" endPos="32000" dist="12700" dir="5400000" fadeDir="5400012" sy="-100000"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7"/>
            <p:cNvSpPr txBox="1"/>
            <p:nvPr/>
          </p:nvSpPr>
          <p:spPr>
            <a:xfrm>
              <a:off x="4316167" y="27106"/>
              <a:ext cx="1752900" cy="849900"/>
            </a:xfrm>
            <a:prstGeom prst="rect">
              <a:avLst/>
            </a:prstGeom>
            <a:noFill/>
            <a:ln>
              <a:noFill/>
            </a:ln>
          </p:spPr>
          <p:txBody>
            <a:bodyPr spcFirstLastPara="1" wrap="square" lIns="47625" tIns="31750" rIns="47625" bIns="31750" anchor="ctr" anchorCtr="0">
              <a:noAutofit/>
            </a:bodyPr>
            <a:lstStyle/>
            <a:p>
              <a:pPr marL="0" marR="0" lvl="0" indent="0" algn="ctr" rtl="0">
                <a:lnSpc>
                  <a:spcPct val="90000"/>
                </a:lnSpc>
                <a:spcBef>
                  <a:spcPts val="0"/>
                </a:spcBef>
                <a:spcAft>
                  <a:spcPts val="0"/>
                </a:spcAft>
                <a:buClr>
                  <a:schemeClr val="lt1"/>
                </a:buClr>
                <a:buSzPts val="2500"/>
                <a:buFont typeface="Corbel"/>
                <a:buNone/>
              </a:pPr>
              <a:r>
                <a:rPr lang="en-US" sz="2500">
                  <a:solidFill>
                    <a:schemeClr val="lt1"/>
                  </a:solidFill>
                  <a:latin typeface="Corbel"/>
                  <a:ea typeface="Corbel"/>
                  <a:cs typeface="Corbel"/>
                  <a:sym typeface="Corbel"/>
                </a:rPr>
                <a:t>Secundarias</a:t>
              </a:r>
              <a:endParaRPr/>
            </a:p>
          </p:txBody>
        </p:sp>
        <p:sp>
          <p:nvSpPr>
            <p:cNvPr id="485" name="Google Shape;485;p47"/>
            <p:cNvSpPr/>
            <p:nvPr/>
          </p:nvSpPr>
          <p:spPr>
            <a:xfrm>
              <a:off x="4470300" y="903552"/>
              <a:ext cx="180600" cy="6771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86" name="Google Shape;486;p47"/>
            <p:cNvSpPr/>
            <p:nvPr/>
          </p:nvSpPr>
          <p:spPr>
            <a:xfrm>
              <a:off x="4650878" y="1129274"/>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7"/>
            <p:cNvSpPr txBox="1"/>
            <p:nvPr/>
          </p:nvSpPr>
          <p:spPr>
            <a:xfrm>
              <a:off x="4677323" y="1155719"/>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Tipificación</a:t>
              </a:r>
              <a:endParaRPr/>
            </a:p>
          </p:txBody>
        </p:sp>
        <p:sp>
          <p:nvSpPr>
            <p:cNvPr id="488" name="Google Shape;488;p47"/>
            <p:cNvSpPr/>
            <p:nvPr/>
          </p:nvSpPr>
          <p:spPr>
            <a:xfrm>
              <a:off x="4470300" y="903552"/>
              <a:ext cx="180600" cy="18057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89" name="Google Shape;489;p47"/>
            <p:cNvSpPr/>
            <p:nvPr/>
          </p:nvSpPr>
          <p:spPr>
            <a:xfrm>
              <a:off x="4650878" y="2257888"/>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7"/>
            <p:cNvSpPr txBox="1"/>
            <p:nvPr/>
          </p:nvSpPr>
          <p:spPr>
            <a:xfrm>
              <a:off x="4677323" y="2284333"/>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Concurrencia</a:t>
              </a:r>
              <a:endParaRPr/>
            </a:p>
          </p:txBody>
        </p:sp>
        <p:sp>
          <p:nvSpPr>
            <p:cNvPr id="491" name="Google Shape;491;p47"/>
            <p:cNvSpPr/>
            <p:nvPr/>
          </p:nvSpPr>
          <p:spPr>
            <a:xfrm>
              <a:off x="4470300" y="903552"/>
              <a:ext cx="180600" cy="29343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92" name="Google Shape;492;p47"/>
            <p:cNvSpPr/>
            <p:nvPr/>
          </p:nvSpPr>
          <p:spPr>
            <a:xfrm>
              <a:off x="4650878" y="3386501"/>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7"/>
            <p:cNvSpPr txBox="1"/>
            <p:nvPr/>
          </p:nvSpPr>
          <p:spPr>
            <a:xfrm>
              <a:off x="4677323" y="3412946"/>
              <a:ext cx="1391700" cy="849900"/>
            </a:xfrm>
            <a:prstGeom prst="rect">
              <a:avLst/>
            </a:prstGeom>
            <a:noFill/>
            <a:ln>
              <a:noFill/>
            </a:ln>
          </p:spPr>
          <p:txBody>
            <a:bodyPr spcFirstLastPara="1" wrap="square" lIns="26650" tIns="17775" rIns="26650" bIns="17775" anchor="ctr" anchorCtr="0">
              <a:noAutofit/>
            </a:bodyPr>
            <a:lstStyle/>
            <a:p>
              <a:pPr marL="0" marR="0" lvl="0" indent="0" algn="ctr" rtl="0">
                <a:lnSpc>
                  <a:spcPct val="90000"/>
                </a:lnSpc>
                <a:spcBef>
                  <a:spcPts val="0"/>
                </a:spcBef>
                <a:spcAft>
                  <a:spcPts val="0"/>
                </a:spcAft>
                <a:buClr>
                  <a:schemeClr val="dk1"/>
                </a:buClr>
                <a:buSzPts val="1400"/>
                <a:buFont typeface="Corbel"/>
                <a:buNone/>
              </a:pPr>
              <a:r>
                <a:rPr lang="en-US" sz="1400">
                  <a:solidFill>
                    <a:schemeClr val="dk1"/>
                  </a:solidFill>
                  <a:latin typeface="Corbel"/>
                  <a:ea typeface="Corbel"/>
                  <a:cs typeface="Corbel"/>
                  <a:sym typeface="Corbel"/>
                </a:rPr>
                <a:t>Persistencia</a:t>
              </a:r>
              <a:endParaRPr/>
            </a:p>
          </p:txBody>
        </p:sp>
      </p:grpSp>
      <p:pic>
        <p:nvPicPr>
          <p:cNvPr id="494" name="Google Shape;494;p47"/>
          <p:cNvPicPr preferRelativeResize="0"/>
          <p:nvPr/>
        </p:nvPicPr>
        <p:blipFill rotWithShape="1">
          <a:blip r:embed="rId3">
            <a:alphaModFix/>
          </a:blip>
          <a:srcRect/>
          <a:stretch/>
        </p:blipFill>
        <p:spPr>
          <a:xfrm>
            <a:off x="7831649" y="1839748"/>
            <a:ext cx="3143250" cy="3467100"/>
          </a:xfrm>
          <a:prstGeom prst="rect">
            <a:avLst/>
          </a:prstGeom>
          <a:noFill/>
          <a:ln>
            <a:noFill/>
          </a:ln>
        </p:spPr>
      </p:pic>
      <p:sp>
        <p:nvSpPr>
          <p:cNvPr id="495" name="Google Shape;495;p47"/>
          <p:cNvSpPr/>
          <p:nvPr/>
        </p:nvSpPr>
        <p:spPr>
          <a:xfrm rot="10800000">
            <a:off x="6820673" y="975520"/>
            <a:ext cx="792000" cy="1512300"/>
          </a:xfrm>
          <a:prstGeom prst="bentArrow">
            <a:avLst>
              <a:gd name="adj1" fmla="val 25000"/>
              <a:gd name="adj2" fmla="val 25000"/>
              <a:gd name="adj3" fmla="val 25000"/>
              <a:gd name="adj4" fmla="val 43750"/>
            </a:avLst>
          </a:prstGeom>
          <a:solidFill>
            <a:srgbClr val="AE2663"/>
          </a:solidFill>
          <a:ln w="15875" cap="rnd" cmpd="sng">
            <a:solidFill>
              <a:srgbClr val="2FACEA"/>
            </a:solidFill>
            <a:prstDash val="solid"/>
            <a:round/>
            <a:headEnd type="none" w="sm" len="sm"/>
            <a:tailEnd type="none" w="sm" len="sm"/>
          </a:ln>
        </p:spPr>
        <p:txBody>
          <a:bodyPr spcFirstLastPara="1" wrap="square" lIns="11425" tIns="333200" rIns="11425" bIns="333200" anchor="ctr" anchorCtr="0">
            <a:noAutofit/>
          </a:bodyPr>
          <a:lstStyle/>
          <a:p>
            <a:pPr marL="0" marR="0" lvl="0" indent="0" algn="ctr" rtl="0">
              <a:lnSpc>
                <a:spcPct val="90000"/>
              </a:lnSpc>
              <a:spcBef>
                <a:spcPts val="0"/>
              </a:spcBef>
              <a:spcAft>
                <a:spcPts val="0"/>
              </a:spcAft>
              <a:buNone/>
            </a:pPr>
            <a:endParaRPr sz="1800">
              <a:solidFill>
                <a:schemeClr val="dk1"/>
              </a:solidFill>
              <a:latin typeface="Corbel"/>
              <a:ea typeface="Corbel"/>
              <a:cs typeface="Corbel"/>
              <a:sym typeface="Corbel"/>
            </a:endParaRPr>
          </a:p>
        </p:txBody>
      </p:sp>
      <p:sp>
        <p:nvSpPr>
          <p:cNvPr id="496" name="Google Shape;496;p47"/>
          <p:cNvSpPr/>
          <p:nvPr/>
        </p:nvSpPr>
        <p:spPr>
          <a:xfrm>
            <a:off x="5677225" y="2121771"/>
            <a:ext cx="180600" cy="4062900"/>
          </a:xfrm>
          <a:custGeom>
            <a:avLst/>
            <a:gdLst/>
            <a:ahLst/>
            <a:cxnLst/>
            <a:rect l="l" t="t" r="r" b="b"/>
            <a:pathLst>
              <a:path w="120000" h="120000" extrusionOk="0">
                <a:moveTo>
                  <a:pt x="0" y="0"/>
                </a:moveTo>
                <a:lnTo>
                  <a:pt x="0" y="120000"/>
                </a:lnTo>
                <a:lnTo>
                  <a:pt x="120000" y="120000"/>
                </a:lnTo>
              </a:path>
            </a:pathLst>
          </a:custGeom>
          <a:noFill/>
          <a:ln w="15875" cap="rnd" cmpd="sng">
            <a:solidFill>
              <a:srgbClr val="D64487"/>
            </a:solidFill>
            <a:prstDash val="solid"/>
            <a:round/>
            <a:headEnd type="none" w="sm" len="sm"/>
            <a:tailEnd type="none" w="sm" len="sm"/>
          </a:ln>
        </p:spPr>
      </p:sp>
      <p:sp>
        <p:nvSpPr>
          <p:cNvPr id="497" name="Google Shape;497;p47"/>
          <p:cNvSpPr/>
          <p:nvPr/>
        </p:nvSpPr>
        <p:spPr>
          <a:xfrm>
            <a:off x="5857791" y="5655059"/>
            <a:ext cx="1444500" cy="903000"/>
          </a:xfrm>
          <a:prstGeom prst="roundRect">
            <a:avLst>
              <a:gd name="adj" fmla="val 10000"/>
            </a:avLst>
          </a:prstGeom>
          <a:solidFill>
            <a:schemeClr val="lt1">
              <a:alpha val="89800"/>
            </a:schemeClr>
          </a:solid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US">
                <a:solidFill>
                  <a:schemeClr val="dk1"/>
                </a:solidFill>
                <a:latin typeface="Corbel"/>
                <a:ea typeface="Corbel"/>
                <a:cs typeface="Corbel"/>
                <a:sym typeface="Corbel"/>
              </a:rPr>
              <a:t>Polimorfismo</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a:t>
            </a:r>
            <a:endParaRPr/>
          </a:p>
        </p:txBody>
      </p:sp>
      <p:pic>
        <p:nvPicPr>
          <p:cNvPr id="504" name="Google Shape;504;p48"/>
          <p:cNvPicPr preferRelativeResize="0"/>
          <p:nvPr/>
        </p:nvPicPr>
        <p:blipFill rotWithShape="1">
          <a:blip r:embed="rId3">
            <a:alphaModFix/>
          </a:blip>
          <a:srcRect l="35457" t="45565" r="34141" b="15566"/>
          <a:stretch/>
        </p:blipFill>
        <p:spPr>
          <a:xfrm>
            <a:off x="1832675" y="1365438"/>
            <a:ext cx="6057199" cy="4127125"/>
          </a:xfrm>
          <a:prstGeom prst="rect">
            <a:avLst/>
          </a:prstGeom>
          <a:noFill/>
          <a:ln>
            <a:noFill/>
          </a:ln>
        </p:spPr>
      </p:pic>
      <p:sp>
        <p:nvSpPr>
          <p:cNvPr id="505" name="Google Shape;505;p48"/>
          <p:cNvSpPr/>
          <p:nvPr/>
        </p:nvSpPr>
        <p:spPr>
          <a:xfrm>
            <a:off x="1634000" y="5691925"/>
            <a:ext cx="10366800" cy="1166100"/>
          </a:xfrm>
          <a:prstGeom prst="rect">
            <a:avLst/>
          </a:prstGeom>
          <a:noFill/>
          <a:ln>
            <a:noFill/>
          </a:ln>
        </p:spPr>
        <p:txBody>
          <a:bodyPr spcFirstLastPara="1" wrap="square" lIns="67850" tIns="33325" rIns="67850" bIns="33325" anchor="t" anchorCtr="0">
            <a:noAutofit/>
          </a:bodyPr>
          <a:lstStyle/>
          <a:p>
            <a:pPr marL="0" marR="0" lvl="0" indent="0" algn="ctr" rtl="0">
              <a:lnSpc>
                <a:spcPct val="100000"/>
              </a:lnSpc>
              <a:spcBef>
                <a:spcPts val="0"/>
              </a:spcBef>
              <a:spcAft>
                <a:spcPts val="0"/>
              </a:spcAft>
              <a:buClr>
                <a:srgbClr val="9D315D"/>
              </a:buClr>
              <a:buSzPts val="2400"/>
              <a:buFont typeface="Poppins"/>
              <a:buNone/>
            </a:pPr>
            <a:r>
              <a:rPr lang="en-US" sz="2300">
                <a:solidFill>
                  <a:srgbClr val="F1C232"/>
                </a:solidFill>
                <a:latin typeface="Georgia"/>
                <a:ea typeface="Georgia"/>
                <a:cs typeface="Georgia"/>
                <a:sym typeface="Georgia"/>
              </a:rPr>
              <a:t>Comportamientos diferentes, asociados a objetos distintos pueden compartir el mismo nombre; al llamarlos por ese nombre se utilizará el comportamiento correspondiente al objeto que se esté usando</a:t>
            </a:r>
            <a:r>
              <a:rPr lang="en-US" sz="2300" b="1">
                <a:solidFill>
                  <a:srgbClr val="F1C232"/>
                </a:solidFill>
                <a:latin typeface="Georgia"/>
                <a:ea typeface="Georgia"/>
                <a:cs typeface="Georgia"/>
                <a:sym typeface="Georgia"/>
              </a:rPr>
              <a:t>. </a:t>
            </a:r>
            <a:endParaRPr sz="1300">
              <a:solidFill>
                <a:srgbClr val="F1C232"/>
              </a:solidFill>
              <a:latin typeface="Georgia"/>
              <a:ea typeface="Georgia"/>
              <a:cs typeface="Georgia"/>
              <a:sym typeface="Georgia"/>
            </a:endParaRPr>
          </a:p>
        </p:txBody>
      </p:sp>
      <p:sp>
        <p:nvSpPr>
          <p:cNvPr id="506" name="Google Shape;506;p48"/>
          <p:cNvSpPr txBox="1"/>
          <p:nvPr/>
        </p:nvSpPr>
        <p:spPr>
          <a:xfrm>
            <a:off x="8294575" y="13654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FFFFFF"/>
                </a:solidFill>
              </a:rPr>
              <a:t>Clases diferentes (polimórficas) implementan métodos con el mismo nombre.</a:t>
            </a:r>
            <a:endParaRPr sz="19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9"/>
          <p:cNvSpPr txBox="1">
            <a:spLocks noGrp="1"/>
          </p:cNvSpPr>
          <p:nvPr>
            <p:ph type="title"/>
          </p:nvPr>
        </p:nvSpPr>
        <p:spPr>
          <a:xfrm>
            <a:off x="1691725" y="104150"/>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Herencia</a:t>
            </a:r>
            <a:endParaRPr/>
          </a:p>
        </p:txBody>
      </p:sp>
      <p:pic>
        <p:nvPicPr>
          <p:cNvPr id="513" name="Google Shape;513;p49"/>
          <p:cNvPicPr preferRelativeResize="0"/>
          <p:nvPr/>
        </p:nvPicPr>
        <p:blipFill rotWithShape="1">
          <a:blip r:embed="rId3">
            <a:alphaModFix/>
          </a:blip>
          <a:srcRect/>
          <a:stretch/>
        </p:blipFill>
        <p:spPr>
          <a:xfrm>
            <a:off x="619062" y="1108032"/>
            <a:ext cx="6209110" cy="3961210"/>
          </a:xfrm>
          <a:prstGeom prst="rect">
            <a:avLst/>
          </a:prstGeom>
          <a:noFill/>
          <a:ln>
            <a:noFill/>
          </a:ln>
        </p:spPr>
      </p:pic>
      <p:sp>
        <p:nvSpPr>
          <p:cNvPr id="514" name="Google Shape;514;p49"/>
          <p:cNvSpPr txBox="1"/>
          <p:nvPr/>
        </p:nvSpPr>
        <p:spPr>
          <a:xfrm>
            <a:off x="6675125" y="763200"/>
            <a:ext cx="5351100" cy="581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rgbClr val="FFFFFF"/>
                </a:solidFill>
                <a:latin typeface="Georgia"/>
                <a:ea typeface="Georgia"/>
                <a:cs typeface="Georgia"/>
                <a:sym typeface="Georgia"/>
              </a:rPr>
              <a:t>Es una propiedad del EOO que permite que un método tenga múltiples implementaciones, que se seleccionan en base al tipo objeto indicado al solicitar la ejecución del método.</a:t>
            </a:r>
            <a:endParaRPr sz="2100">
              <a:solidFill>
                <a:srgbClr val="FFFFFF"/>
              </a:solidFill>
              <a:latin typeface="Georgia"/>
              <a:ea typeface="Georgia"/>
              <a:cs typeface="Georgia"/>
              <a:sym typeface="Georgia"/>
            </a:endParaRPr>
          </a:p>
          <a:p>
            <a:pPr marL="0" lvl="0" indent="0" algn="l" rtl="0">
              <a:spcBef>
                <a:spcPts val="0"/>
              </a:spcBef>
              <a:spcAft>
                <a:spcPts val="0"/>
              </a:spcAft>
              <a:buNone/>
            </a:pP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El polimorfismo operacional o sobrecarga operacional permite aplicar operaciones con igual nombre a diferentes clases o</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están relacionados en términos de inclusión. En este tipo de polimorfismo, los métodos son interpretados en el contexto del</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objeto particular, ya que los métodos con nombres comunes son implementados de diferente manera dependiendo de cada</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clase.</a:t>
            </a:r>
            <a:endParaRPr sz="2100">
              <a:solidFill>
                <a:srgbClr val="FFFFFF"/>
              </a:solidFill>
              <a:latin typeface="Georgia"/>
              <a:ea typeface="Georgia"/>
              <a:cs typeface="Georgia"/>
              <a:sym typeface="Georgia"/>
            </a:endParaRPr>
          </a:p>
          <a:p>
            <a:pPr marL="0" lvl="0" indent="0" algn="l" rtl="0">
              <a:spcBef>
                <a:spcPts val="0"/>
              </a:spcBef>
              <a:spcAft>
                <a:spcPts val="0"/>
              </a:spcAft>
              <a:buNone/>
            </a:pPr>
            <a:endParaRPr sz="2100">
              <a:solidFill>
                <a:srgbClr val="FFFFFF"/>
              </a:solidFill>
              <a:latin typeface="Georgia"/>
              <a:ea typeface="Georgia"/>
              <a:cs typeface="Georgia"/>
              <a:sym typeface="Georgia"/>
            </a:endParaRPr>
          </a:p>
          <a:p>
            <a:pPr marL="0" lvl="0" indent="0" algn="l" rtl="0">
              <a:spcBef>
                <a:spcPts val="0"/>
              </a:spcBef>
              <a:spcAft>
                <a:spcPts val="0"/>
              </a:spcAft>
              <a:buNone/>
            </a:pPr>
            <a:endParaRPr sz="2000">
              <a:solidFill>
                <a:srgbClr val="FFFFFF"/>
              </a:solidFill>
              <a:latin typeface="Georgia"/>
              <a:ea typeface="Georgia"/>
              <a:cs typeface="Georgia"/>
              <a:sym typeface="Georgia"/>
            </a:endParaRPr>
          </a:p>
        </p:txBody>
      </p:sp>
      <p:sp>
        <p:nvSpPr>
          <p:cNvPr id="515" name="Google Shape;515;p49"/>
          <p:cNvSpPr txBox="1"/>
          <p:nvPr/>
        </p:nvSpPr>
        <p:spPr>
          <a:xfrm>
            <a:off x="1140675" y="4937775"/>
            <a:ext cx="9790200" cy="11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rgbClr val="FFFFFF"/>
                </a:solidFill>
                <a:latin typeface="Lato"/>
                <a:ea typeface="Lato"/>
                <a:cs typeface="Lato"/>
                <a:sym typeface="Lato"/>
              </a:rPr>
              <a:t>Para más información hacer clic </a:t>
            </a:r>
            <a:r>
              <a:rPr lang="en-US" sz="1900" u="sng">
                <a:solidFill>
                  <a:schemeClr val="hlink"/>
                </a:solidFill>
                <a:latin typeface="Lato"/>
                <a:ea typeface="Lato"/>
                <a:cs typeface="Lato"/>
                <a:sym typeface="Lato"/>
                <a:hlinkClick r:id="rId4"/>
              </a:rPr>
              <a:t>aquí</a:t>
            </a:r>
            <a:endParaRPr sz="2300">
              <a:solidFill>
                <a:srgbClr val="FFFFFF"/>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Herencia. Métodos Virtuales</a:t>
            </a:r>
            <a:endParaRPr/>
          </a:p>
        </p:txBody>
      </p:sp>
      <p:sp>
        <p:nvSpPr>
          <p:cNvPr id="522" name="Google Shape;522;p50"/>
          <p:cNvSpPr txBox="1">
            <a:spLocks noGrp="1"/>
          </p:cNvSpPr>
          <p:nvPr>
            <p:ph type="body" idx="4294967295"/>
          </p:nvPr>
        </p:nvSpPr>
        <p:spPr>
          <a:xfrm>
            <a:off x="2271713" y="2090738"/>
            <a:ext cx="9920287" cy="3881437"/>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400">
                <a:latin typeface="Georgia"/>
                <a:ea typeface="Georgia"/>
                <a:cs typeface="Georgia"/>
                <a:sym typeface="Georgia"/>
              </a:rPr>
              <a:t>La palabra clave </a:t>
            </a:r>
            <a:r>
              <a:rPr lang="en-US" sz="2400">
                <a:solidFill>
                  <a:srgbClr val="F1C232"/>
                </a:solidFill>
                <a:latin typeface="Georgia"/>
                <a:ea typeface="Georgia"/>
                <a:cs typeface="Georgia"/>
                <a:sym typeface="Georgia"/>
              </a:rPr>
              <a:t>virtual </a:t>
            </a:r>
            <a:r>
              <a:rPr lang="en-US" sz="2400">
                <a:latin typeface="Georgia"/>
                <a:ea typeface="Georgia"/>
                <a:cs typeface="Georgia"/>
                <a:sym typeface="Georgia"/>
              </a:rPr>
              <a:t>se usa para modificar una declaración de método, propiedad (no estática) o evento y permitir que, cualquier clase que herede este método pueda reemplazarlo. </a:t>
            </a:r>
            <a:endParaRPr sz="2400">
              <a:latin typeface="Georgia"/>
              <a:ea typeface="Georgia"/>
              <a:cs typeface="Georgia"/>
              <a:sym typeface="Georgia"/>
            </a:endParaRPr>
          </a:p>
        </p:txBody>
      </p:sp>
      <p:pic>
        <p:nvPicPr>
          <p:cNvPr id="523" name="Google Shape;523;p50"/>
          <p:cNvPicPr preferRelativeResize="0"/>
          <p:nvPr/>
        </p:nvPicPr>
        <p:blipFill rotWithShape="1">
          <a:blip r:embed="rId3">
            <a:alphaModFix/>
          </a:blip>
          <a:srcRect t="23012" r="32800" b="61819"/>
          <a:stretch/>
        </p:blipFill>
        <p:spPr>
          <a:xfrm>
            <a:off x="1864425" y="3650575"/>
            <a:ext cx="9651525" cy="1837875"/>
          </a:xfrm>
          <a:prstGeom prst="rect">
            <a:avLst/>
          </a:prstGeom>
          <a:noFill/>
          <a:ln>
            <a:noFill/>
          </a:ln>
        </p:spPr>
      </p:pic>
      <p:sp>
        <p:nvSpPr>
          <p:cNvPr id="524" name="Google Shape;524;p50"/>
          <p:cNvSpPr txBox="1"/>
          <p:nvPr/>
        </p:nvSpPr>
        <p:spPr>
          <a:xfrm>
            <a:off x="2840425" y="6005475"/>
            <a:ext cx="8968200" cy="12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FFFFFF"/>
                </a:solidFill>
                <a:latin typeface="Lato"/>
                <a:ea typeface="Lato"/>
                <a:cs typeface="Lato"/>
                <a:sym typeface="Lato"/>
              </a:rPr>
              <a:t>NOTA: El modificador virtual no se puede usar con los modificadores static, abstract, private o override</a:t>
            </a:r>
            <a:endParaRPr sz="1800">
              <a:solidFill>
                <a:srgbClr val="FFFFFF"/>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1"/>
          <p:cNvSpPr txBox="1">
            <a:spLocks noGrp="1"/>
          </p:cNvSpPr>
          <p:nvPr>
            <p:ph type="title"/>
          </p:nvPr>
        </p:nvSpPr>
        <p:spPr>
          <a:xfrm>
            <a:off x="1644925" y="381250"/>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Herencia</a:t>
            </a:r>
            <a:endParaRPr/>
          </a:p>
        </p:txBody>
      </p:sp>
      <p:pic>
        <p:nvPicPr>
          <p:cNvPr id="531" name="Google Shape;531;p51"/>
          <p:cNvPicPr preferRelativeResize="0"/>
          <p:nvPr/>
        </p:nvPicPr>
        <p:blipFill rotWithShape="1">
          <a:blip r:embed="rId3">
            <a:alphaModFix/>
          </a:blip>
          <a:srcRect t="7106" r="32800"/>
          <a:stretch/>
        </p:blipFill>
        <p:spPr>
          <a:xfrm>
            <a:off x="1730000" y="1241475"/>
            <a:ext cx="4736419" cy="5523351"/>
          </a:xfrm>
          <a:prstGeom prst="rect">
            <a:avLst/>
          </a:prstGeom>
          <a:noFill/>
          <a:ln>
            <a:noFill/>
          </a:ln>
        </p:spPr>
      </p:pic>
      <p:pic>
        <p:nvPicPr>
          <p:cNvPr id="532" name="Google Shape;532;p51"/>
          <p:cNvPicPr preferRelativeResize="0"/>
          <p:nvPr/>
        </p:nvPicPr>
        <p:blipFill rotWithShape="1">
          <a:blip r:embed="rId4">
            <a:alphaModFix/>
          </a:blip>
          <a:srcRect t="7695" r="25667" b="35047"/>
          <a:stretch/>
        </p:blipFill>
        <p:spPr>
          <a:xfrm>
            <a:off x="6057650" y="3344275"/>
            <a:ext cx="5057549" cy="3286550"/>
          </a:xfrm>
          <a:prstGeom prst="rect">
            <a:avLst/>
          </a:prstGeom>
          <a:noFill/>
          <a:ln>
            <a:noFill/>
          </a:ln>
        </p:spPr>
      </p:pic>
      <p:pic>
        <p:nvPicPr>
          <p:cNvPr id="533" name="Google Shape;533;p51"/>
          <p:cNvPicPr preferRelativeResize="0"/>
          <p:nvPr/>
        </p:nvPicPr>
        <p:blipFill rotWithShape="1">
          <a:blip r:embed="rId5">
            <a:alphaModFix/>
          </a:blip>
          <a:srcRect/>
          <a:stretch/>
        </p:blipFill>
        <p:spPr>
          <a:xfrm>
            <a:off x="8402575" y="1387275"/>
            <a:ext cx="3488875" cy="2567550"/>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899842" algn="br" rotWithShape="0">
              <a:srgbClr val="000000">
                <a:alpha val="2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2"/>
          <p:cNvSpPr txBox="1">
            <a:spLocks noGrp="1"/>
          </p:cNvSpPr>
          <p:nvPr>
            <p:ph type="title"/>
          </p:nvPr>
        </p:nvSpPr>
        <p:spPr>
          <a:xfrm>
            <a:off x="1704500" y="320950"/>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900"/>
              <a:t>Polimorfismo por Herencia. Situación de Análisis</a:t>
            </a:r>
            <a:endParaRPr sz="2900"/>
          </a:p>
          <a:p>
            <a:pPr marL="0" lvl="0" indent="0" algn="l" rtl="0">
              <a:spcBef>
                <a:spcPts val="0"/>
              </a:spcBef>
              <a:spcAft>
                <a:spcPts val="0"/>
              </a:spcAft>
              <a:buNone/>
            </a:pPr>
            <a:endParaRPr sz="2900"/>
          </a:p>
        </p:txBody>
      </p:sp>
      <p:sp>
        <p:nvSpPr>
          <p:cNvPr id="540" name="Google Shape;540;p52"/>
          <p:cNvSpPr txBox="1">
            <a:spLocks noGrp="1"/>
          </p:cNvSpPr>
          <p:nvPr>
            <p:ph type="body" idx="1"/>
          </p:nvPr>
        </p:nvSpPr>
        <p:spPr>
          <a:xfrm>
            <a:off x="1504875" y="1044300"/>
            <a:ext cx="10068900" cy="38817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400">
                <a:latin typeface="Georgia"/>
                <a:ea typeface="Georgia"/>
                <a:cs typeface="Georgia"/>
                <a:sym typeface="Georgia"/>
              </a:rPr>
              <a:t>El ejemplo de las operaciones visto anteriormente ¿se puede resolver haciendo uso del polimorfismo? </a:t>
            </a:r>
            <a:endParaRPr sz="2400">
              <a:latin typeface="Georgia"/>
              <a:ea typeface="Georgia"/>
              <a:cs typeface="Georgia"/>
              <a:sym typeface="Georgia"/>
            </a:endParaRPr>
          </a:p>
        </p:txBody>
      </p:sp>
      <p:pic>
        <p:nvPicPr>
          <p:cNvPr id="541" name="Google Shape;541;p52"/>
          <p:cNvPicPr preferRelativeResize="0"/>
          <p:nvPr/>
        </p:nvPicPr>
        <p:blipFill>
          <a:blip r:embed="rId3">
            <a:alphaModFix/>
          </a:blip>
          <a:stretch>
            <a:fillRect/>
          </a:stretch>
        </p:blipFill>
        <p:spPr>
          <a:xfrm>
            <a:off x="5623550" y="2111875"/>
            <a:ext cx="5185275" cy="3555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animEffect transition="in" filter="fade">
                                      <p:cBhvr>
                                        <p:cTn id="7" dur="10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3"/>
          <p:cNvSpPr txBox="1">
            <a:spLocks noGrp="1"/>
          </p:cNvSpPr>
          <p:nvPr>
            <p:ph type="title"/>
          </p:nvPr>
        </p:nvSpPr>
        <p:spPr>
          <a:xfrm>
            <a:off x="1815100" y="456925"/>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Abstracción</a:t>
            </a:r>
            <a:endParaRPr/>
          </a:p>
        </p:txBody>
      </p:sp>
      <p:sp>
        <p:nvSpPr>
          <p:cNvPr id="548" name="Google Shape;548;p53"/>
          <p:cNvSpPr txBox="1">
            <a:spLocks noGrp="1"/>
          </p:cNvSpPr>
          <p:nvPr>
            <p:ph type="body" idx="4294967295"/>
          </p:nvPr>
        </p:nvSpPr>
        <p:spPr>
          <a:xfrm>
            <a:off x="1814513" y="1203325"/>
            <a:ext cx="10377487" cy="1992313"/>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400" u="sng">
                <a:latin typeface="Georgia"/>
                <a:ea typeface="Georgia"/>
                <a:cs typeface="Georgia"/>
                <a:sym typeface="Georgia"/>
              </a:rPr>
              <a:t>Clase Abstracta.</a:t>
            </a:r>
            <a:r>
              <a:rPr lang="en-US" sz="2400">
                <a:latin typeface="Georgia"/>
                <a:ea typeface="Georgia"/>
                <a:cs typeface="Georgia"/>
                <a:sym typeface="Georgia"/>
              </a:rPr>
              <a:t>  Clase que no es posible crear instancias. Frecuentemente, están implementadas parcialmente o no están implementadas. Forzosamente se ha de derivar si se desea crear objetos de la misma.</a:t>
            </a:r>
            <a:endParaRPr sz="2400">
              <a:latin typeface="Georgia"/>
              <a:ea typeface="Georgia"/>
              <a:cs typeface="Georgia"/>
              <a:sym typeface="Georgia"/>
            </a:endParaRPr>
          </a:p>
        </p:txBody>
      </p:sp>
      <p:pic>
        <p:nvPicPr>
          <p:cNvPr id="549" name="Google Shape;549;p53"/>
          <p:cNvPicPr preferRelativeResize="0"/>
          <p:nvPr/>
        </p:nvPicPr>
        <p:blipFill rotWithShape="1">
          <a:blip r:embed="rId3">
            <a:alphaModFix/>
          </a:blip>
          <a:srcRect t="7254" r="63947" b="64117"/>
          <a:stretch/>
        </p:blipFill>
        <p:spPr>
          <a:xfrm>
            <a:off x="1696925" y="2838575"/>
            <a:ext cx="4304676" cy="3190475"/>
          </a:xfrm>
          <a:prstGeom prst="rect">
            <a:avLst/>
          </a:prstGeom>
          <a:noFill/>
          <a:ln>
            <a:noFill/>
          </a:ln>
        </p:spPr>
      </p:pic>
      <p:sp>
        <p:nvSpPr>
          <p:cNvPr id="550" name="Google Shape;550;p53"/>
          <p:cNvSpPr txBox="1"/>
          <p:nvPr/>
        </p:nvSpPr>
        <p:spPr>
          <a:xfrm>
            <a:off x="8282450" y="4887475"/>
            <a:ext cx="3487800" cy="12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Obligatoriamente la clase derivada deberá implementar este método.</a:t>
            </a:r>
            <a:endParaRPr sz="2500">
              <a:solidFill>
                <a:srgbClr val="F1C232"/>
              </a:solidFill>
              <a:latin typeface="Caveat"/>
              <a:ea typeface="Caveat"/>
              <a:cs typeface="Caveat"/>
              <a:sym typeface="Caveat"/>
            </a:endParaRPr>
          </a:p>
        </p:txBody>
      </p:sp>
      <p:cxnSp>
        <p:nvCxnSpPr>
          <p:cNvPr id="551" name="Google Shape;551;p53"/>
          <p:cNvCxnSpPr/>
          <p:nvPr/>
        </p:nvCxnSpPr>
        <p:spPr>
          <a:xfrm rot="10800000">
            <a:off x="5567700" y="4349050"/>
            <a:ext cx="2587200" cy="8928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4"/>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Abstracción</a:t>
            </a:r>
            <a:endParaRPr/>
          </a:p>
          <a:p>
            <a:pPr marL="0" lvl="0" indent="0" algn="l" rtl="0">
              <a:spcBef>
                <a:spcPts val="0"/>
              </a:spcBef>
              <a:spcAft>
                <a:spcPts val="0"/>
              </a:spcAft>
              <a:buNone/>
            </a:pPr>
            <a:endParaRPr/>
          </a:p>
        </p:txBody>
      </p:sp>
      <p:pic>
        <p:nvPicPr>
          <p:cNvPr id="558" name="Google Shape;558;p54"/>
          <p:cNvPicPr preferRelativeResize="0"/>
          <p:nvPr/>
        </p:nvPicPr>
        <p:blipFill rotWithShape="1">
          <a:blip r:embed="rId3">
            <a:alphaModFix/>
          </a:blip>
          <a:srcRect t="7458" r="61375" b="76557"/>
          <a:stretch/>
        </p:blipFill>
        <p:spPr>
          <a:xfrm>
            <a:off x="1177700" y="2031425"/>
            <a:ext cx="4368450" cy="1687226"/>
          </a:xfrm>
          <a:prstGeom prst="rect">
            <a:avLst/>
          </a:prstGeom>
          <a:noFill/>
          <a:ln>
            <a:noFill/>
          </a:ln>
        </p:spPr>
      </p:pic>
      <p:pic>
        <p:nvPicPr>
          <p:cNvPr id="559" name="Google Shape;559;p54"/>
          <p:cNvPicPr preferRelativeResize="0"/>
          <p:nvPr/>
        </p:nvPicPr>
        <p:blipFill rotWithShape="1">
          <a:blip r:embed="rId3">
            <a:alphaModFix/>
          </a:blip>
          <a:srcRect t="23967" r="61375" b="61403"/>
          <a:stretch/>
        </p:blipFill>
        <p:spPr>
          <a:xfrm>
            <a:off x="6005625" y="1370225"/>
            <a:ext cx="4773239" cy="1687226"/>
          </a:xfrm>
          <a:prstGeom prst="rect">
            <a:avLst/>
          </a:prstGeom>
          <a:noFill/>
          <a:ln>
            <a:noFill/>
          </a:ln>
        </p:spPr>
      </p:pic>
      <p:sp>
        <p:nvSpPr>
          <p:cNvPr id="560" name="Google Shape;560;p54"/>
          <p:cNvSpPr txBox="1"/>
          <p:nvPr/>
        </p:nvSpPr>
        <p:spPr>
          <a:xfrm>
            <a:off x="8594300" y="4737325"/>
            <a:ext cx="19980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SubClases o Clases Derivadas</a:t>
            </a:r>
            <a:endParaRPr sz="2500">
              <a:solidFill>
                <a:srgbClr val="F1C232"/>
              </a:solidFill>
              <a:latin typeface="Caveat"/>
              <a:ea typeface="Caveat"/>
              <a:cs typeface="Caveat"/>
              <a:sym typeface="Caveat"/>
            </a:endParaRPr>
          </a:p>
        </p:txBody>
      </p:sp>
      <p:cxnSp>
        <p:nvCxnSpPr>
          <p:cNvPr id="561" name="Google Shape;561;p54"/>
          <p:cNvCxnSpPr/>
          <p:nvPr/>
        </p:nvCxnSpPr>
        <p:spPr>
          <a:xfrm rot="10800000">
            <a:off x="6379875" y="3514275"/>
            <a:ext cx="2008200" cy="13956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5"/>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Interfaces</a:t>
            </a:r>
            <a:endParaRPr/>
          </a:p>
        </p:txBody>
      </p:sp>
      <p:sp>
        <p:nvSpPr>
          <p:cNvPr id="568" name="Google Shape;568;p55"/>
          <p:cNvSpPr txBox="1">
            <a:spLocks noGrp="1"/>
          </p:cNvSpPr>
          <p:nvPr>
            <p:ph type="body" idx="4294967295"/>
          </p:nvPr>
        </p:nvSpPr>
        <p:spPr>
          <a:xfrm>
            <a:off x="2271713" y="1676400"/>
            <a:ext cx="9920287" cy="1990725"/>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US" sz="2400" u="sng">
                <a:latin typeface="Georgia"/>
                <a:ea typeface="Georgia"/>
                <a:cs typeface="Georgia"/>
                <a:sym typeface="Georgia"/>
              </a:rPr>
              <a:t>Interface.</a:t>
            </a:r>
            <a:r>
              <a:rPr lang="en-US" sz="2400">
                <a:latin typeface="Georgia"/>
                <a:ea typeface="Georgia"/>
                <a:cs typeface="Georgia"/>
                <a:sym typeface="Georgia"/>
              </a:rPr>
              <a:t>  Es un CONTRATO. Define propiedades y métodos, pero no implementación.</a:t>
            </a:r>
            <a:endParaRPr sz="2400">
              <a:latin typeface="Georgia"/>
              <a:ea typeface="Georgia"/>
              <a:cs typeface="Georgia"/>
              <a:sym typeface="Georgia"/>
            </a:endParaRPr>
          </a:p>
        </p:txBody>
      </p:sp>
      <p:pic>
        <p:nvPicPr>
          <p:cNvPr id="569" name="Google Shape;569;p55"/>
          <p:cNvPicPr preferRelativeResize="0"/>
          <p:nvPr/>
        </p:nvPicPr>
        <p:blipFill rotWithShape="1">
          <a:blip r:embed="rId3">
            <a:alphaModFix/>
          </a:blip>
          <a:srcRect t="8283" r="46222" b="81995"/>
          <a:stretch/>
        </p:blipFill>
        <p:spPr>
          <a:xfrm>
            <a:off x="1922200" y="2884800"/>
            <a:ext cx="9580075" cy="1616200"/>
          </a:xfrm>
          <a:prstGeom prst="rect">
            <a:avLst/>
          </a:prstGeom>
          <a:noFill/>
          <a:ln>
            <a:noFill/>
          </a:ln>
        </p:spPr>
      </p:pic>
      <p:sp>
        <p:nvSpPr>
          <p:cNvPr id="570" name="Google Shape;570;p55"/>
          <p:cNvSpPr txBox="1"/>
          <p:nvPr/>
        </p:nvSpPr>
        <p:spPr>
          <a:xfrm>
            <a:off x="8781475" y="5724050"/>
            <a:ext cx="1998000" cy="61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Interface</a:t>
            </a:r>
            <a:endParaRPr sz="2500">
              <a:solidFill>
                <a:srgbClr val="F1C232"/>
              </a:solidFill>
              <a:latin typeface="Caveat"/>
              <a:ea typeface="Caveat"/>
              <a:cs typeface="Caveat"/>
              <a:sym typeface="Caveat"/>
            </a:endParaRPr>
          </a:p>
        </p:txBody>
      </p:sp>
      <p:cxnSp>
        <p:nvCxnSpPr>
          <p:cNvPr id="571" name="Google Shape;571;p55"/>
          <p:cNvCxnSpPr/>
          <p:nvPr/>
        </p:nvCxnSpPr>
        <p:spPr>
          <a:xfrm rot="5400000" flipH="1">
            <a:off x="7001300" y="4322650"/>
            <a:ext cx="1667400" cy="14805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title"/>
          </p:nvPr>
        </p:nvSpPr>
        <p:spPr>
          <a:xfrm>
            <a:off x="1564200" y="206175"/>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¿Qué es la abstracción?</a:t>
            </a:r>
            <a:endParaRPr/>
          </a:p>
        </p:txBody>
      </p:sp>
      <p:sp>
        <p:nvSpPr>
          <p:cNvPr id="221" name="Google Shape;221;p20"/>
          <p:cNvSpPr/>
          <p:nvPr/>
        </p:nvSpPr>
        <p:spPr>
          <a:xfrm>
            <a:off x="5795963" y="3218262"/>
            <a:ext cx="6858000" cy="28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75">
              <a:solidFill>
                <a:schemeClr val="dk1"/>
              </a:solidFill>
              <a:latin typeface="Arial Narrow"/>
              <a:ea typeface="Arial Narrow"/>
              <a:cs typeface="Arial Narrow"/>
              <a:sym typeface="Arial Narrow"/>
            </a:endParaRPr>
          </a:p>
        </p:txBody>
      </p:sp>
      <p:sp>
        <p:nvSpPr>
          <p:cNvPr id="222" name="Google Shape;222;p20"/>
          <p:cNvSpPr/>
          <p:nvPr/>
        </p:nvSpPr>
        <p:spPr>
          <a:xfrm>
            <a:off x="496209" y="5300022"/>
            <a:ext cx="11521200" cy="806100"/>
          </a:xfrm>
          <a:prstGeom prst="rect">
            <a:avLst/>
          </a:prstGeom>
          <a:noFill/>
          <a:ln>
            <a:noFill/>
          </a:ln>
        </p:spPr>
        <p:txBody>
          <a:bodyPr spcFirstLastPara="1" wrap="square" lIns="67850" tIns="33325" rIns="67850" bIns="33325" anchor="t" anchorCtr="0">
            <a:noAutofit/>
          </a:bodyPr>
          <a:lstStyle/>
          <a:p>
            <a:pPr marL="0" marR="0" lvl="0" indent="0" algn="ctr" rtl="0">
              <a:lnSpc>
                <a:spcPct val="100000"/>
              </a:lnSpc>
              <a:spcBef>
                <a:spcPts val="0"/>
              </a:spcBef>
              <a:spcAft>
                <a:spcPts val="0"/>
              </a:spcAft>
              <a:buClr>
                <a:srgbClr val="9D315D"/>
              </a:buClr>
              <a:buSzPts val="2400"/>
              <a:buFont typeface="Poppins"/>
              <a:buNone/>
            </a:pPr>
            <a:r>
              <a:rPr lang="en-US" sz="2400">
                <a:solidFill>
                  <a:srgbClr val="F1C232"/>
                </a:solidFill>
                <a:latin typeface="Lato"/>
                <a:ea typeface="Lato"/>
                <a:cs typeface="Lato"/>
                <a:sym typeface="Lato"/>
              </a:rPr>
              <a:t>La abstracción se centra en las características esenciales </a:t>
            </a:r>
            <a:br>
              <a:rPr lang="en-US" sz="2400">
                <a:solidFill>
                  <a:srgbClr val="F1C232"/>
                </a:solidFill>
                <a:latin typeface="Lato"/>
                <a:ea typeface="Lato"/>
                <a:cs typeface="Lato"/>
                <a:sym typeface="Lato"/>
              </a:rPr>
            </a:br>
            <a:r>
              <a:rPr lang="en-US" sz="2400">
                <a:solidFill>
                  <a:srgbClr val="F1C232"/>
                </a:solidFill>
                <a:latin typeface="Lato"/>
                <a:ea typeface="Lato"/>
                <a:cs typeface="Lato"/>
                <a:sym typeface="Lato"/>
              </a:rPr>
              <a:t>de un objeto en relación a la perspectiva del observador.</a:t>
            </a:r>
            <a:endParaRPr sz="2400">
              <a:solidFill>
                <a:srgbClr val="F1C232"/>
              </a:solidFill>
              <a:latin typeface="Lato"/>
              <a:ea typeface="Lato"/>
              <a:cs typeface="Lato"/>
              <a:sym typeface="Lato"/>
            </a:endParaRPr>
          </a:p>
        </p:txBody>
      </p:sp>
      <p:pic>
        <p:nvPicPr>
          <p:cNvPr id="223" name="Google Shape;223;p20"/>
          <p:cNvPicPr preferRelativeResize="0"/>
          <p:nvPr/>
        </p:nvPicPr>
        <p:blipFill rotWithShape="1">
          <a:blip r:embed="rId3">
            <a:alphaModFix/>
          </a:blip>
          <a:srcRect/>
          <a:stretch/>
        </p:blipFill>
        <p:spPr>
          <a:xfrm>
            <a:off x="1642550" y="1232675"/>
            <a:ext cx="4403401" cy="3447726"/>
          </a:xfrm>
          <a:prstGeom prst="rect">
            <a:avLst/>
          </a:prstGeom>
          <a:noFill/>
          <a:ln>
            <a:noFill/>
          </a:ln>
        </p:spPr>
      </p:pic>
      <p:sp>
        <p:nvSpPr>
          <p:cNvPr id="224" name="Google Shape;224;p20"/>
          <p:cNvSpPr txBox="1"/>
          <p:nvPr/>
        </p:nvSpPr>
        <p:spPr>
          <a:xfrm>
            <a:off x="6106825" y="1425075"/>
            <a:ext cx="5893800" cy="374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rgbClr val="FFFFFF"/>
                </a:solidFill>
                <a:latin typeface="Georgia"/>
                <a:ea typeface="Georgia"/>
                <a:cs typeface="Georgia"/>
                <a:sym typeface="Georgia"/>
              </a:rPr>
              <a:t>Una abstracción denota las características esenciales de un objeto (datos y</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operaciones), que lo distingue de otras clases de objetos. </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Decidir el conjunto correcto de abstracciones de un determinado</a:t>
            </a:r>
            <a:endParaRPr sz="2100">
              <a:solidFill>
                <a:srgbClr val="FFFFFF"/>
              </a:solidFill>
              <a:latin typeface="Georgia"/>
              <a:ea typeface="Georgia"/>
              <a:cs typeface="Georgia"/>
              <a:sym typeface="Georgia"/>
            </a:endParaRPr>
          </a:p>
          <a:p>
            <a:pPr marL="0" lvl="0" indent="0" algn="l" rtl="0">
              <a:spcBef>
                <a:spcPts val="0"/>
              </a:spcBef>
              <a:spcAft>
                <a:spcPts val="0"/>
              </a:spcAft>
              <a:buNone/>
            </a:pPr>
            <a:r>
              <a:rPr lang="en-US" sz="2100">
                <a:solidFill>
                  <a:srgbClr val="FFFFFF"/>
                </a:solidFill>
                <a:latin typeface="Georgia"/>
                <a:ea typeface="Georgia"/>
                <a:cs typeface="Georgia"/>
                <a:sym typeface="Georgia"/>
              </a:rPr>
              <a:t>dominio, es el problema central del diseño orientado a objetos.</a:t>
            </a:r>
            <a:endParaRPr sz="2100">
              <a:solidFill>
                <a:srgbClr val="FFFFFF"/>
              </a:solidFill>
              <a:latin typeface="Georgia"/>
              <a:ea typeface="Georgia"/>
              <a:cs typeface="Georgia"/>
              <a:sym typeface="Georgia"/>
            </a:endParaRPr>
          </a:p>
          <a:p>
            <a:pPr marL="0" lvl="0" indent="0" algn="l" rtl="0">
              <a:spcBef>
                <a:spcPts val="0"/>
              </a:spcBef>
              <a:spcAft>
                <a:spcPts val="0"/>
              </a:spcAft>
              <a:buNone/>
            </a:pPr>
            <a:endParaRPr sz="2100">
              <a:solidFill>
                <a:srgbClr val="FFFFFF"/>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6"/>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Polimorfismo por Interfaces</a:t>
            </a:r>
            <a:endParaRPr/>
          </a:p>
        </p:txBody>
      </p:sp>
      <p:pic>
        <p:nvPicPr>
          <p:cNvPr id="578" name="Google Shape;578;p56"/>
          <p:cNvPicPr preferRelativeResize="0"/>
          <p:nvPr/>
        </p:nvPicPr>
        <p:blipFill rotWithShape="1">
          <a:blip r:embed="rId3">
            <a:alphaModFix/>
          </a:blip>
          <a:srcRect l="4184" t="7460" r="27551" b="64940"/>
          <a:stretch/>
        </p:blipFill>
        <p:spPr>
          <a:xfrm>
            <a:off x="1070625" y="2255175"/>
            <a:ext cx="4945545" cy="1866324"/>
          </a:xfrm>
          <a:prstGeom prst="rect">
            <a:avLst/>
          </a:prstGeom>
          <a:noFill/>
          <a:ln>
            <a:noFill/>
          </a:ln>
        </p:spPr>
      </p:pic>
      <p:pic>
        <p:nvPicPr>
          <p:cNvPr id="579" name="Google Shape;579;p56"/>
          <p:cNvPicPr preferRelativeResize="0"/>
          <p:nvPr/>
        </p:nvPicPr>
        <p:blipFill rotWithShape="1">
          <a:blip r:embed="rId3">
            <a:alphaModFix/>
          </a:blip>
          <a:srcRect l="5494" t="34837" r="27745" b="39818"/>
          <a:stretch/>
        </p:blipFill>
        <p:spPr>
          <a:xfrm>
            <a:off x="6397050" y="1424100"/>
            <a:ext cx="5267400" cy="1866324"/>
          </a:xfrm>
          <a:prstGeom prst="rect">
            <a:avLst/>
          </a:prstGeom>
          <a:noFill/>
          <a:ln>
            <a:noFill/>
          </a:ln>
        </p:spPr>
      </p:pic>
      <p:sp>
        <p:nvSpPr>
          <p:cNvPr id="580" name="Google Shape;580;p56"/>
          <p:cNvSpPr txBox="1"/>
          <p:nvPr/>
        </p:nvSpPr>
        <p:spPr>
          <a:xfrm>
            <a:off x="8594300" y="4737325"/>
            <a:ext cx="1998000" cy="15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rgbClr val="F1C232"/>
                </a:solidFill>
                <a:latin typeface="Caveat"/>
                <a:ea typeface="Caveat"/>
                <a:cs typeface="Caveat"/>
                <a:sym typeface="Caveat"/>
              </a:rPr>
              <a:t>Clases que implementan la Interface</a:t>
            </a:r>
            <a:endParaRPr sz="2500">
              <a:solidFill>
                <a:srgbClr val="F1C232"/>
              </a:solidFill>
              <a:latin typeface="Caveat"/>
              <a:ea typeface="Caveat"/>
              <a:cs typeface="Caveat"/>
              <a:sym typeface="Caveat"/>
            </a:endParaRPr>
          </a:p>
        </p:txBody>
      </p:sp>
      <p:cxnSp>
        <p:nvCxnSpPr>
          <p:cNvPr id="581" name="Google Shape;581;p56"/>
          <p:cNvCxnSpPr/>
          <p:nvPr/>
        </p:nvCxnSpPr>
        <p:spPr>
          <a:xfrm rot="10800000">
            <a:off x="6379875" y="3514275"/>
            <a:ext cx="2008200" cy="1395600"/>
          </a:xfrm>
          <a:prstGeom prst="curvedConnector3">
            <a:avLst>
              <a:gd name="adj1" fmla="val 50000"/>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7"/>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Ejercicio</a:t>
            </a:r>
            <a:endParaRPr/>
          </a:p>
        </p:txBody>
      </p:sp>
      <p:sp>
        <p:nvSpPr>
          <p:cNvPr id="588" name="Google Shape;588;p57"/>
          <p:cNvSpPr txBox="1">
            <a:spLocks noGrp="1"/>
          </p:cNvSpPr>
          <p:nvPr>
            <p:ph type="body" idx="1"/>
          </p:nvPr>
        </p:nvSpPr>
        <p:spPr>
          <a:xfrm>
            <a:off x="1653475" y="1476075"/>
            <a:ext cx="9765600" cy="4227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a:latin typeface="Georgia"/>
                <a:ea typeface="Georgia"/>
                <a:cs typeface="Georgia"/>
                <a:sym typeface="Georgia"/>
              </a:rPr>
              <a:t>Teniendo en cuenta el Diagrama de Clases que resuelve el modelo de negocios propio del módulo </a:t>
            </a:r>
            <a:r>
              <a:rPr lang="en-US" sz="2200" i="1">
                <a:latin typeface="Georgia"/>
                <a:ea typeface="Georgia"/>
                <a:cs typeface="Georgia"/>
                <a:sym typeface="Georgia"/>
              </a:rPr>
              <a:t>“Requerimientos operatoria básica en pesos argentinos”</a:t>
            </a:r>
            <a:r>
              <a:rPr lang="en-US" sz="2200">
                <a:latin typeface="Georgia"/>
                <a:ea typeface="Georgia"/>
                <a:cs typeface="Georgia"/>
                <a:sym typeface="Georgia"/>
              </a:rPr>
              <a:t> ¿se podría implementar el polimorfismo? ¿Dónde? ¿Cuál sería el beneficio?</a:t>
            </a: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2100"/>
              </a:spcAft>
              <a:buNone/>
            </a:pPr>
            <a:endParaRPr sz="2200">
              <a:latin typeface="Georgia"/>
              <a:ea typeface="Georgia"/>
              <a:cs typeface="Georgia"/>
              <a:sym typeface="Georgi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8"/>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Tipificación</a:t>
            </a:r>
            <a:endParaRPr/>
          </a:p>
        </p:txBody>
      </p:sp>
      <p:sp>
        <p:nvSpPr>
          <p:cNvPr id="595" name="Google Shape;595;p58"/>
          <p:cNvSpPr/>
          <p:nvPr/>
        </p:nvSpPr>
        <p:spPr>
          <a:xfrm>
            <a:off x="1519125" y="5589240"/>
            <a:ext cx="9577200" cy="806100"/>
          </a:xfrm>
          <a:prstGeom prst="rect">
            <a:avLst/>
          </a:prstGeom>
          <a:noFill/>
          <a:ln>
            <a:noFill/>
          </a:ln>
        </p:spPr>
        <p:txBody>
          <a:bodyPr spcFirstLastPara="1" wrap="square" lIns="67850" tIns="33325" rIns="67850" bIns="33325" anchor="t" anchorCtr="0">
            <a:noAutofit/>
          </a:bodyPr>
          <a:lstStyle/>
          <a:p>
            <a:pPr marL="0" marR="0" lvl="0" indent="0" algn="ctr" rtl="0">
              <a:lnSpc>
                <a:spcPct val="100000"/>
              </a:lnSpc>
              <a:spcBef>
                <a:spcPts val="0"/>
              </a:spcBef>
              <a:spcAft>
                <a:spcPts val="0"/>
              </a:spcAft>
              <a:buClr>
                <a:srgbClr val="9D315D"/>
              </a:buClr>
              <a:buSzPts val="2400"/>
              <a:buFont typeface="Poppins"/>
              <a:buNone/>
            </a:pPr>
            <a:r>
              <a:rPr lang="en-US" sz="2400" b="1">
                <a:solidFill>
                  <a:srgbClr val="F1C232"/>
                </a:solidFill>
                <a:latin typeface="Lato"/>
                <a:ea typeface="Lato"/>
                <a:cs typeface="Lato"/>
                <a:sym typeface="Lato"/>
              </a:rPr>
              <a:t>Caracterización precisa de propiedades estructurales o de comportamiento que comparten ciertas entidades.</a:t>
            </a:r>
            <a:endParaRPr>
              <a:solidFill>
                <a:srgbClr val="F1C232"/>
              </a:solidFill>
              <a:latin typeface="Lato"/>
              <a:ea typeface="Lato"/>
              <a:cs typeface="Lato"/>
              <a:sym typeface="Lato"/>
            </a:endParaRPr>
          </a:p>
        </p:txBody>
      </p:sp>
      <p:pic>
        <p:nvPicPr>
          <p:cNvPr id="596" name="Google Shape;596;p58" descr="tipificacion"/>
          <p:cNvPicPr preferRelativeResize="0"/>
          <p:nvPr/>
        </p:nvPicPr>
        <p:blipFill rotWithShape="1">
          <a:blip r:embed="rId3">
            <a:alphaModFix/>
          </a:blip>
          <a:srcRect/>
          <a:stretch/>
        </p:blipFill>
        <p:spPr>
          <a:xfrm>
            <a:off x="1606175" y="1359950"/>
            <a:ext cx="5356399" cy="3748950"/>
          </a:xfrm>
          <a:prstGeom prst="rect">
            <a:avLst/>
          </a:prstGeom>
          <a:solidFill>
            <a:srgbClr val="DDDDDD"/>
          </a:solidFill>
          <a:ln>
            <a:noFill/>
          </a:ln>
        </p:spPr>
      </p:pic>
      <p:sp>
        <p:nvSpPr>
          <p:cNvPr id="597" name="Google Shape;597;p58"/>
          <p:cNvSpPr txBox="1"/>
          <p:nvPr/>
        </p:nvSpPr>
        <p:spPr>
          <a:xfrm>
            <a:off x="7129000" y="1487475"/>
            <a:ext cx="48591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rgbClr val="FFFFFF"/>
                </a:solidFill>
                <a:latin typeface="Georgia"/>
                <a:ea typeface="Georgia"/>
                <a:cs typeface="Georgia"/>
                <a:sym typeface="Georgia"/>
              </a:rPr>
              <a:t>Los tipos son la puesta en vigor de la clase de los objetos, de modo que los objetos de tipos distintos no pueden intercambiarse o, como mucho, pueden intercambiarse sólo de formas muy restringidas.</a:t>
            </a:r>
            <a:endParaRPr sz="2000">
              <a:solidFill>
                <a:srgbClr val="FFFFFF"/>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9"/>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Concurrencia</a:t>
            </a:r>
            <a:endParaRPr/>
          </a:p>
        </p:txBody>
      </p:sp>
      <p:sp>
        <p:nvSpPr>
          <p:cNvPr id="604" name="Google Shape;604;p59"/>
          <p:cNvSpPr/>
          <p:nvPr/>
        </p:nvSpPr>
        <p:spPr>
          <a:xfrm>
            <a:off x="1631504" y="5877272"/>
            <a:ext cx="10009200" cy="436800"/>
          </a:xfrm>
          <a:prstGeom prst="rect">
            <a:avLst/>
          </a:prstGeom>
          <a:noFill/>
          <a:ln>
            <a:noFill/>
          </a:ln>
        </p:spPr>
        <p:txBody>
          <a:bodyPr spcFirstLastPara="1" wrap="square" lIns="67850" tIns="33325" rIns="67850" bIns="33325" anchor="t" anchorCtr="0">
            <a:noAutofit/>
          </a:bodyPr>
          <a:lstStyle/>
          <a:p>
            <a:pPr marL="0" marR="0" lvl="0" indent="0" algn="l" rtl="0">
              <a:lnSpc>
                <a:spcPct val="100000"/>
              </a:lnSpc>
              <a:spcBef>
                <a:spcPts val="0"/>
              </a:spcBef>
              <a:spcAft>
                <a:spcPts val="0"/>
              </a:spcAft>
              <a:buClr>
                <a:srgbClr val="9D315D"/>
              </a:buClr>
              <a:buSzPts val="2400"/>
              <a:buFont typeface="Poppins"/>
              <a:buNone/>
            </a:pPr>
            <a:r>
              <a:rPr lang="en-US" sz="2400" b="1">
                <a:solidFill>
                  <a:srgbClr val="F1C232"/>
                </a:solidFill>
                <a:latin typeface="Lato"/>
                <a:ea typeface="Lato"/>
                <a:cs typeface="Lato"/>
                <a:sym typeface="Lato"/>
              </a:rPr>
              <a:t>La concurrencia permite a dos objetos actuar al mismo tiempo.</a:t>
            </a:r>
            <a:endParaRPr>
              <a:solidFill>
                <a:srgbClr val="F1C232"/>
              </a:solidFill>
              <a:latin typeface="Lato"/>
              <a:ea typeface="Lato"/>
              <a:cs typeface="Lato"/>
              <a:sym typeface="Lato"/>
            </a:endParaRPr>
          </a:p>
        </p:txBody>
      </p:sp>
      <p:pic>
        <p:nvPicPr>
          <p:cNvPr id="605" name="Google Shape;605;p59" descr="concurrencia"/>
          <p:cNvPicPr preferRelativeResize="0"/>
          <p:nvPr/>
        </p:nvPicPr>
        <p:blipFill rotWithShape="1">
          <a:blip r:embed="rId3">
            <a:alphaModFix/>
          </a:blip>
          <a:srcRect r="2761"/>
          <a:stretch/>
        </p:blipFill>
        <p:spPr>
          <a:xfrm>
            <a:off x="1525950" y="1552600"/>
            <a:ext cx="5488275" cy="3875251"/>
          </a:xfrm>
          <a:prstGeom prst="rect">
            <a:avLst/>
          </a:prstGeom>
          <a:noFill/>
          <a:ln>
            <a:noFill/>
          </a:ln>
        </p:spPr>
      </p:pic>
      <p:sp>
        <p:nvSpPr>
          <p:cNvPr id="606" name="Google Shape;606;p59"/>
          <p:cNvSpPr txBox="1"/>
          <p:nvPr/>
        </p:nvSpPr>
        <p:spPr>
          <a:xfrm>
            <a:off x="7282050" y="2687625"/>
            <a:ext cx="4693200" cy="18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200">
                <a:solidFill>
                  <a:srgbClr val="FFFFFF"/>
                </a:solidFill>
                <a:latin typeface="Georgia"/>
                <a:ea typeface="Georgia"/>
                <a:cs typeface="Georgia"/>
                <a:sym typeface="Georgia"/>
              </a:rPr>
              <a:t>La concurrencia es la propiedad que distingue un objeto activo de uno que no está activo.</a:t>
            </a:r>
            <a:endParaRPr sz="2200">
              <a:solidFill>
                <a:srgbClr val="FFFFFF"/>
              </a:solidFill>
              <a:latin typeface="Georgia"/>
              <a:ea typeface="Georgia"/>
              <a:cs typeface="Georgia"/>
              <a:sym typeface="Georgi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0"/>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Persistencia</a:t>
            </a:r>
            <a:endParaRPr/>
          </a:p>
        </p:txBody>
      </p:sp>
      <p:sp>
        <p:nvSpPr>
          <p:cNvPr id="613" name="Google Shape;613;p60"/>
          <p:cNvSpPr/>
          <p:nvPr/>
        </p:nvSpPr>
        <p:spPr>
          <a:xfrm>
            <a:off x="1682889" y="5949280"/>
            <a:ext cx="9432900" cy="436800"/>
          </a:xfrm>
          <a:prstGeom prst="rect">
            <a:avLst/>
          </a:prstGeom>
          <a:noFill/>
          <a:ln>
            <a:noFill/>
          </a:ln>
        </p:spPr>
        <p:txBody>
          <a:bodyPr spcFirstLastPara="1" wrap="square" lIns="67850" tIns="33325" rIns="67850" bIns="33325" anchor="t" anchorCtr="0">
            <a:noAutofit/>
          </a:bodyPr>
          <a:lstStyle/>
          <a:p>
            <a:pPr marL="0" marR="0" lvl="0" indent="0" algn="l" rtl="0">
              <a:lnSpc>
                <a:spcPct val="100000"/>
              </a:lnSpc>
              <a:spcBef>
                <a:spcPts val="0"/>
              </a:spcBef>
              <a:spcAft>
                <a:spcPts val="0"/>
              </a:spcAft>
              <a:buClr>
                <a:srgbClr val="9D315D"/>
              </a:buClr>
              <a:buSzPts val="2400"/>
              <a:buFont typeface="Poppins"/>
              <a:buNone/>
            </a:pPr>
            <a:r>
              <a:rPr lang="en-US" sz="2400" b="1">
                <a:solidFill>
                  <a:srgbClr val="F1C232"/>
                </a:solidFill>
                <a:latin typeface="Lato"/>
                <a:ea typeface="Lato"/>
                <a:cs typeface="Lato"/>
                <a:sym typeface="Lato"/>
              </a:rPr>
              <a:t>Conserva el estado de un objeto en el tiempo y en el espacio.</a:t>
            </a:r>
            <a:endParaRPr>
              <a:solidFill>
                <a:srgbClr val="F1C232"/>
              </a:solidFill>
              <a:latin typeface="Lato"/>
              <a:ea typeface="Lato"/>
              <a:cs typeface="Lato"/>
              <a:sym typeface="Lato"/>
            </a:endParaRPr>
          </a:p>
        </p:txBody>
      </p:sp>
      <p:pic>
        <p:nvPicPr>
          <p:cNvPr id="614" name="Google Shape;614;p60" descr="persistencia"/>
          <p:cNvPicPr preferRelativeResize="0"/>
          <p:nvPr/>
        </p:nvPicPr>
        <p:blipFill rotWithShape="1">
          <a:blip r:embed="rId3">
            <a:alphaModFix/>
          </a:blip>
          <a:srcRect/>
          <a:stretch/>
        </p:blipFill>
        <p:spPr>
          <a:xfrm>
            <a:off x="1576951" y="1386651"/>
            <a:ext cx="5004801" cy="4084700"/>
          </a:xfrm>
          <a:prstGeom prst="rect">
            <a:avLst/>
          </a:prstGeom>
          <a:noFill/>
          <a:ln>
            <a:noFill/>
          </a:ln>
        </p:spPr>
      </p:pic>
      <p:sp>
        <p:nvSpPr>
          <p:cNvPr id="615" name="Google Shape;615;p60"/>
          <p:cNvSpPr txBox="1"/>
          <p:nvPr/>
        </p:nvSpPr>
        <p:spPr>
          <a:xfrm>
            <a:off x="6695400" y="2157775"/>
            <a:ext cx="5263500" cy="24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a:solidFill>
                  <a:srgbClr val="FFFFFF"/>
                </a:solidFill>
                <a:latin typeface="Georgia"/>
                <a:ea typeface="Georgia"/>
                <a:cs typeface="Georgia"/>
                <a:sym typeface="Georgia"/>
              </a:rPr>
              <a:t>La persistencia es la propiedad de un objeto por la que su existencia trasciende el tiempo (el objeto continúa existiendo después de que su creador deja de existir) y/o el espacio (la posición del objeto varía con respecto al espacio de direcciones en el que fue creado).</a:t>
            </a:r>
            <a:endParaRPr sz="2100">
              <a:solidFill>
                <a:srgbClr val="FFFFFF"/>
              </a:solidFill>
              <a:latin typeface="Georgia"/>
              <a:ea typeface="Georgia"/>
              <a:cs typeface="Georgia"/>
              <a:sym typeface="Georgi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61"/>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Ejercicio</a:t>
            </a:r>
            <a:endParaRPr/>
          </a:p>
        </p:txBody>
      </p:sp>
      <p:sp>
        <p:nvSpPr>
          <p:cNvPr id="622" name="Google Shape;622;p61"/>
          <p:cNvSpPr txBox="1">
            <a:spLocks noGrp="1"/>
          </p:cNvSpPr>
          <p:nvPr>
            <p:ph type="body" idx="1"/>
          </p:nvPr>
        </p:nvSpPr>
        <p:spPr>
          <a:xfrm>
            <a:off x="1730000" y="1743900"/>
            <a:ext cx="9765600" cy="4227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200">
                <a:latin typeface="Georgia"/>
                <a:ea typeface="Georgia"/>
                <a:cs typeface="Georgia"/>
                <a:sym typeface="Georgia"/>
              </a:rPr>
              <a:t>Teniendo en cuenta el Diagrama de Clases que resuelve el modelo de negocios propio del módulo </a:t>
            </a:r>
            <a:r>
              <a:rPr lang="en-US" sz="2200" i="1">
                <a:latin typeface="Georgia"/>
                <a:ea typeface="Georgia"/>
                <a:cs typeface="Georgia"/>
                <a:sym typeface="Georgia"/>
              </a:rPr>
              <a:t>“Requerimientos operatoria básica en pesos argentinos”</a:t>
            </a:r>
            <a:r>
              <a:rPr lang="en-US" sz="2200">
                <a:latin typeface="Georgia"/>
                <a:ea typeface="Georgia"/>
                <a:cs typeface="Georgia"/>
                <a:sym typeface="Georgia"/>
              </a:rPr>
              <a:t> del </a:t>
            </a:r>
            <a:r>
              <a:rPr lang="en-US" sz="2200" b="1">
                <a:latin typeface="Georgia"/>
                <a:ea typeface="Georgia"/>
                <a:cs typeface="Georgia"/>
                <a:sym typeface="Georgia"/>
              </a:rPr>
              <a:t>Proyecto Clip Money</a:t>
            </a:r>
            <a:r>
              <a:rPr lang="en-US" sz="2200">
                <a:latin typeface="Georgia"/>
                <a:ea typeface="Georgia"/>
                <a:cs typeface="Georgia"/>
                <a:sym typeface="Georgia"/>
              </a:rPr>
              <a:t>, completa la implementación de las clases. </a:t>
            </a: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0"/>
              </a:spcAft>
              <a:buNone/>
            </a:pPr>
            <a:endParaRPr sz="2200">
              <a:latin typeface="Georgia"/>
              <a:ea typeface="Georgia"/>
              <a:cs typeface="Georgia"/>
              <a:sym typeface="Georgia"/>
            </a:endParaRPr>
          </a:p>
          <a:p>
            <a:pPr marL="0" lvl="0" indent="0" algn="l" rtl="0">
              <a:spcBef>
                <a:spcPts val="2100"/>
              </a:spcBef>
              <a:spcAft>
                <a:spcPts val="2100"/>
              </a:spcAft>
              <a:buNone/>
            </a:pPr>
            <a:endParaRPr sz="2200">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title"/>
          </p:nvPr>
        </p:nvSpPr>
        <p:spPr>
          <a:xfrm>
            <a:off x="1098480" y="1155700"/>
            <a:ext cx="10050900" cy="4694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a:t>REFERENCIAS</a:t>
            </a:r>
            <a:endParaRPr/>
          </a:p>
          <a:p>
            <a:pPr marL="0" lvl="0" indent="0" algn="l" rtl="0">
              <a:spcBef>
                <a:spcPts val="0"/>
              </a:spcBef>
              <a:spcAft>
                <a:spcPts val="0"/>
              </a:spcAft>
              <a:buNone/>
            </a:pPr>
            <a:r>
              <a:rPr lang="en-US" sz="1800" u="sng">
                <a:solidFill>
                  <a:schemeClr val="hlink"/>
                </a:solidFill>
                <a:hlinkClick r:id="rId3"/>
              </a:rPr>
              <a:t>https://ferestrepoca.github.io/paradigmas-de-programacion/poo/poo_teoria/concepts.html</a:t>
            </a:r>
            <a:r>
              <a:rPr lang="en-US" sz="1800"/>
              <a:t> </a:t>
            </a:r>
            <a:endParaRPr sz="1800"/>
          </a:p>
          <a:p>
            <a:pPr marL="0" lvl="0" indent="0" algn="l" rtl="0">
              <a:spcBef>
                <a:spcPts val="0"/>
              </a:spcBef>
              <a:spcAft>
                <a:spcPts val="0"/>
              </a:spcAft>
              <a:buNone/>
            </a:pPr>
            <a:r>
              <a:rPr lang="en-US" sz="1800" u="sng">
                <a:solidFill>
                  <a:schemeClr val="hlink"/>
                </a:solidFill>
                <a:hlinkClick r:id="rId4"/>
              </a:rPr>
              <a:t>https://docs.microsoft.com/</a:t>
            </a:r>
            <a:endParaRPr sz="1800"/>
          </a:p>
          <a:p>
            <a:pPr marL="0" lvl="0" indent="0" algn="l" rtl="0">
              <a:spcBef>
                <a:spcPts val="0"/>
              </a:spcBef>
              <a:spcAft>
                <a:spcPts val="0"/>
              </a:spcAft>
              <a:buNone/>
            </a:pPr>
            <a:r>
              <a:rPr lang="en-US" sz="1800"/>
              <a:t>Apuntes Programa Clip  - Felipe Steffolani</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txBox="1">
            <a:spLocks noGrp="1"/>
          </p:cNvSpPr>
          <p:nvPr>
            <p:ph type="title"/>
          </p:nvPr>
        </p:nvSpPr>
        <p:spPr>
          <a:xfrm>
            <a:off x="1564225" y="0"/>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Abstracción</a:t>
            </a:r>
            <a:endParaRPr/>
          </a:p>
        </p:txBody>
      </p:sp>
      <p:sp>
        <p:nvSpPr>
          <p:cNvPr id="231" name="Google Shape;231;p21"/>
          <p:cNvSpPr txBox="1">
            <a:spLocks noGrp="1"/>
          </p:cNvSpPr>
          <p:nvPr>
            <p:ph type="body" idx="1"/>
          </p:nvPr>
        </p:nvSpPr>
        <p:spPr>
          <a:xfrm>
            <a:off x="1377300" y="571300"/>
            <a:ext cx="10572300" cy="5830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latin typeface="Georgia"/>
                <a:ea typeface="Georgia"/>
                <a:cs typeface="Georgia"/>
                <a:sym typeface="Georgia"/>
              </a:rPr>
              <a:t>Los mecanismos de abstracción son usados en el EOO para extraer y definir del medio a modelar, sus características y su comportamiento. Entre ellos podemos nombrar:</a:t>
            </a:r>
            <a:endParaRPr>
              <a:latin typeface="Georgia"/>
              <a:ea typeface="Georgia"/>
              <a:cs typeface="Georgia"/>
              <a:sym typeface="Georgia"/>
            </a:endParaRPr>
          </a:p>
          <a:p>
            <a:pPr marL="0" lvl="0" indent="0" algn="l" rtl="0">
              <a:spcBef>
                <a:spcPts val="2100"/>
              </a:spcBef>
              <a:spcAft>
                <a:spcPts val="0"/>
              </a:spcAft>
              <a:buNone/>
            </a:pPr>
            <a:r>
              <a:rPr lang="en-US" sz="1500">
                <a:latin typeface="Georgia"/>
                <a:ea typeface="Georgia"/>
                <a:cs typeface="Georgia"/>
                <a:sym typeface="Georgia"/>
              </a:rPr>
              <a:t>La </a:t>
            </a:r>
            <a:r>
              <a:rPr lang="en-US" sz="1500" b="1">
                <a:latin typeface="Georgia"/>
                <a:ea typeface="Georgia"/>
                <a:cs typeface="Georgia"/>
                <a:sym typeface="Georgia"/>
              </a:rPr>
              <a:t>GENERALIZACIÓN</a:t>
            </a:r>
            <a:r>
              <a:rPr lang="en-US" sz="1500">
                <a:latin typeface="Georgia"/>
                <a:ea typeface="Georgia"/>
                <a:cs typeface="Georgia"/>
                <a:sym typeface="Georgia"/>
              </a:rPr>
              <a:t>. Mecanismo de abstracción mediante el cual un conjunto de clases de objetos son agrupados en una clase de nivel superior (Superclase), donde las semejanzas de las clases constituyentes (Subclases) son enfatizadas, y las diferencias entre ellas son ignoradas. </a:t>
            </a:r>
            <a:endParaRPr sz="1500">
              <a:latin typeface="Georgia"/>
              <a:ea typeface="Georgia"/>
              <a:cs typeface="Georgia"/>
              <a:sym typeface="Georgia"/>
            </a:endParaRPr>
          </a:p>
          <a:p>
            <a:pPr marL="0" lvl="0" indent="0" algn="l" rtl="0">
              <a:lnSpc>
                <a:spcPct val="100000"/>
              </a:lnSpc>
              <a:spcBef>
                <a:spcPts val="2100"/>
              </a:spcBef>
              <a:spcAft>
                <a:spcPts val="0"/>
              </a:spcAft>
              <a:buNone/>
            </a:pPr>
            <a:r>
              <a:rPr lang="en-US" sz="1600">
                <a:latin typeface="Georgia"/>
                <a:ea typeface="Georgia"/>
                <a:cs typeface="Georgia"/>
                <a:sym typeface="Georgia"/>
              </a:rPr>
              <a:t>En consecuencia, a través de la generalización:</a:t>
            </a:r>
            <a:endParaRPr sz="1600">
              <a:latin typeface="Georgia"/>
              <a:ea typeface="Georgia"/>
              <a:cs typeface="Georgia"/>
              <a:sym typeface="Georgia"/>
            </a:endParaRPr>
          </a:p>
          <a:p>
            <a:pPr marL="457200" lvl="0" indent="0" algn="l" rtl="0">
              <a:lnSpc>
                <a:spcPct val="100000"/>
              </a:lnSpc>
              <a:spcBef>
                <a:spcPts val="2100"/>
              </a:spcBef>
              <a:spcAft>
                <a:spcPts val="0"/>
              </a:spcAft>
              <a:buNone/>
            </a:pPr>
            <a:r>
              <a:rPr lang="en-US" sz="1600">
                <a:latin typeface="Georgia"/>
                <a:ea typeface="Georgia"/>
                <a:cs typeface="Georgia"/>
                <a:sym typeface="Georgia"/>
              </a:rPr>
              <a:t>La superclase almacena datos generales de las subclases</a:t>
            </a:r>
            <a:endParaRPr sz="1600">
              <a:latin typeface="Georgia"/>
              <a:ea typeface="Georgia"/>
              <a:cs typeface="Georgia"/>
              <a:sym typeface="Georgia"/>
            </a:endParaRPr>
          </a:p>
          <a:p>
            <a:pPr marL="457200" lvl="0" indent="0" algn="l" rtl="0">
              <a:spcBef>
                <a:spcPts val="2100"/>
              </a:spcBef>
              <a:spcAft>
                <a:spcPts val="0"/>
              </a:spcAft>
              <a:buNone/>
            </a:pPr>
            <a:r>
              <a:rPr lang="en-US" sz="1600">
                <a:latin typeface="Georgia"/>
                <a:ea typeface="Georgia"/>
                <a:cs typeface="Georgia"/>
                <a:sym typeface="Georgia"/>
              </a:rPr>
              <a:t>Las subclases almacenan sólo datos particulares. </a:t>
            </a:r>
            <a:endParaRPr sz="1600">
              <a:latin typeface="Georgia"/>
              <a:ea typeface="Georgia"/>
              <a:cs typeface="Georgia"/>
              <a:sym typeface="Georgia"/>
            </a:endParaRPr>
          </a:p>
          <a:p>
            <a:pPr marL="0" lvl="0" indent="0" algn="l" rtl="0">
              <a:spcBef>
                <a:spcPts val="2100"/>
              </a:spcBef>
              <a:spcAft>
                <a:spcPts val="0"/>
              </a:spcAft>
              <a:buNone/>
            </a:pPr>
            <a:r>
              <a:rPr lang="en-US" sz="1600">
                <a:latin typeface="Georgia"/>
                <a:ea typeface="Georgia"/>
                <a:cs typeface="Georgia"/>
                <a:sym typeface="Georgia"/>
              </a:rPr>
              <a:t>La </a:t>
            </a:r>
            <a:r>
              <a:rPr lang="en-US" sz="1600" b="1">
                <a:latin typeface="Georgia"/>
                <a:ea typeface="Georgia"/>
                <a:cs typeface="Georgia"/>
                <a:sym typeface="Georgia"/>
              </a:rPr>
              <a:t>ESPECIALIZACIÓN </a:t>
            </a:r>
            <a:r>
              <a:rPr lang="en-US" sz="1600">
                <a:latin typeface="Georgia"/>
                <a:ea typeface="Georgia"/>
                <a:cs typeface="Georgia"/>
                <a:sym typeface="Georgia"/>
              </a:rPr>
              <a:t>es lo contrario de la generalización:</a:t>
            </a:r>
            <a:endParaRPr sz="1600">
              <a:latin typeface="Georgia"/>
              <a:ea typeface="Georgia"/>
              <a:cs typeface="Georgia"/>
              <a:sym typeface="Georgia"/>
            </a:endParaRPr>
          </a:p>
          <a:p>
            <a:pPr marL="0" lvl="0" indent="457200" algn="l" rtl="0">
              <a:spcBef>
                <a:spcPts val="2100"/>
              </a:spcBef>
              <a:spcAft>
                <a:spcPts val="0"/>
              </a:spcAft>
              <a:buNone/>
            </a:pPr>
            <a:r>
              <a:rPr lang="en-US" sz="1600">
                <a:latin typeface="Georgia"/>
                <a:ea typeface="Georgia"/>
                <a:cs typeface="Georgia"/>
                <a:sym typeface="Georgia"/>
              </a:rPr>
              <a:t> La clase Médico es una especialización de la clase Persona, </a:t>
            </a:r>
            <a:endParaRPr sz="1600">
              <a:latin typeface="Georgia"/>
              <a:ea typeface="Georgia"/>
              <a:cs typeface="Georgia"/>
              <a:sym typeface="Georgia"/>
            </a:endParaRPr>
          </a:p>
          <a:p>
            <a:pPr marL="0" lvl="0" indent="457200" algn="l" rtl="0">
              <a:spcBef>
                <a:spcPts val="2100"/>
              </a:spcBef>
              <a:spcAft>
                <a:spcPts val="0"/>
              </a:spcAft>
              <a:buNone/>
            </a:pPr>
            <a:r>
              <a:rPr lang="en-US" sz="1600">
                <a:latin typeface="Georgia"/>
                <a:ea typeface="Georgia"/>
                <a:cs typeface="Georgia"/>
                <a:sym typeface="Georgia"/>
              </a:rPr>
              <a:t>y a su vez, la clase Pediatra es una especialización de la </a:t>
            </a:r>
            <a:endParaRPr sz="1600">
              <a:latin typeface="Georgia"/>
              <a:ea typeface="Georgia"/>
              <a:cs typeface="Georgia"/>
              <a:sym typeface="Georgia"/>
            </a:endParaRPr>
          </a:p>
          <a:p>
            <a:pPr marL="0" lvl="0" indent="457200" algn="l" rtl="0">
              <a:spcBef>
                <a:spcPts val="2100"/>
              </a:spcBef>
              <a:spcAft>
                <a:spcPts val="0"/>
              </a:spcAft>
              <a:buNone/>
            </a:pPr>
            <a:r>
              <a:rPr lang="en-US" sz="1600">
                <a:latin typeface="Georgia"/>
                <a:ea typeface="Georgia"/>
                <a:cs typeface="Georgia"/>
                <a:sym typeface="Georgia"/>
              </a:rPr>
              <a:t>superclase Médico.</a:t>
            </a:r>
            <a:endParaRPr sz="1600">
              <a:latin typeface="Georgia"/>
              <a:ea typeface="Georgia"/>
              <a:cs typeface="Georgia"/>
              <a:sym typeface="Georgia"/>
            </a:endParaRPr>
          </a:p>
          <a:p>
            <a:pPr marL="0" lvl="0" indent="0" algn="l" rtl="0">
              <a:spcBef>
                <a:spcPts val="2100"/>
              </a:spcBef>
              <a:spcAft>
                <a:spcPts val="0"/>
              </a:spcAft>
              <a:buNone/>
            </a:pPr>
            <a:endParaRPr sz="1600">
              <a:latin typeface="Georgia"/>
              <a:ea typeface="Georgia"/>
              <a:cs typeface="Georgia"/>
              <a:sym typeface="Georgia"/>
            </a:endParaRPr>
          </a:p>
          <a:p>
            <a:pPr marL="0" lvl="0" indent="0" algn="l" rtl="0">
              <a:spcBef>
                <a:spcPts val="2100"/>
              </a:spcBef>
              <a:spcAft>
                <a:spcPts val="2100"/>
              </a:spcAft>
              <a:buNone/>
            </a:pPr>
            <a:endParaRPr sz="1500">
              <a:latin typeface="Georgia"/>
              <a:ea typeface="Georgia"/>
              <a:cs typeface="Georgia"/>
              <a:sym typeface="Georgia"/>
            </a:endParaRPr>
          </a:p>
        </p:txBody>
      </p:sp>
      <p:pic>
        <p:nvPicPr>
          <p:cNvPr id="232" name="Google Shape;232;p21"/>
          <p:cNvPicPr preferRelativeResize="0"/>
          <p:nvPr/>
        </p:nvPicPr>
        <p:blipFill>
          <a:blip r:embed="rId3">
            <a:alphaModFix/>
          </a:blip>
          <a:stretch>
            <a:fillRect/>
          </a:stretch>
        </p:blipFill>
        <p:spPr>
          <a:xfrm>
            <a:off x="7269275" y="2138300"/>
            <a:ext cx="3558149" cy="2003900"/>
          </a:xfrm>
          <a:prstGeom prst="rect">
            <a:avLst/>
          </a:prstGeom>
          <a:noFill/>
          <a:ln>
            <a:noFill/>
          </a:ln>
        </p:spPr>
      </p:pic>
      <p:pic>
        <p:nvPicPr>
          <p:cNvPr id="233" name="Google Shape;233;p21"/>
          <p:cNvPicPr preferRelativeResize="0"/>
          <p:nvPr/>
        </p:nvPicPr>
        <p:blipFill>
          <a:blip r:embed="rId4">
            <a:alphaModFix/>
          </a:blip>
          <a:stretch>
            <a:fillRect/>
          </a:stretch>
        </p:blipFill>
        <p:spPr>
          <a:xfrm>
            <a:off x="7713173" y="4461550"/>
            <a:ext cx="4236426" cy="2212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Abstracción</a:t>
            </a:r>
            <a:endParaRPr/>
          </a:p>
        </p:txBody>
      </p:sp>
      <p:sp>
        <p:nvSpPr>
          <p:cNvPr id="240" name="Google Shape;240;p22"/>
          <p:cNvSpPr txBox="1">
            <a:spLocks noGrp="1"/>
          </p:cNvSpPr>
          <p:nvPr>
            <p:ph type="body" idx="1"/>
          </p:nvPr>
        </p:nvSpPr>
        <p:spPr>
          <a:xfrm>
            <a:off x="1517900" y="1131225"/>
            <a:ext cx="10291500" cy="5256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2000">
                <a:latin typeface="Georgia"/>
                <a:ea typeface="Georgia"/>
                <a:cs typeface="Georgia"/>
                <a:sym typeface="Georgia"/>
              </a:rPr>
              <a:t>Los mecanismos de abstracción son usados en el EOO para extraer y definir del medio a modelar, sus características y su comportamiento. Entre ellos podemos nombrar:</a:t>
            </a:r>
            <a:endParaRPr sz="2000">
              <a:latin typeface="Georgia"/>
              <a:ea typeface="Georgia"/>
              <a:cs typeface="Georgia"/>
              <a:sym typeface="Georgia"/>
            </a:endParaRPr>
          </a:p>
          <a:p>
            <a:pPr marL="457200" lvl="0" indent="-355600" algn="l" rtl="0">
              <a:spcBef>
                <a:spcPts val="2100"/>
              </a:spcBef>
              <a:spcAft>
                <a:spcPts val="0"/>
              </a:spcAft>
              <a:buSzPts val="2000"/>
              <a:buChar char="●"/>
            </a:pPr>
            <a:r>
              <a:rPr lang="en-US" sz="2000">
                <a:latin typeface="Georgia"/>
                <a:ea typeface="Georgia"/>
                <a:cs typeface="Georgia"/>
                <a:sym typeface="Georgia"/>
              </a:rPr>
              <a:t>La </a:t>
            </a:r>
            <a:r>
              <a:rPr lang="en-US" sz="2000" b="1">
                <a:latin typeface="Georgia"/>
                <a:ea typeface="Georgia"/>
                <a:cs typeface="Georgia"/>
                <a:sym typeface="Georgia"/>
              </a:rPr>
              <a:t>AGREGACIÓN</a:t>
            </a:r>
            <a:r>
              <a:rPr lang="en-US" sz="2000">
                <a:latin typeface="Georgia"/>
                <a:ea typeface="Georgia"/>
                <a:cs typeface="Georgia"/>
                <a:sym typeface="Georgia"/>
              </a:rPr>
              <a:t>. Mecanismo de abstracción por el cual una clase de objeto es definida a partir de sus partes (otras clases de objetos). Mediante agregación se puede definir por ejemplo un computador, por descomponerse en: la CPU, la ULA, la memoria y los dispositivos periféricos. El contrario de agregación es la descomposición.</a:t>
            </a:r>
            <a:endParaRPr sz="2000">
              <a:latin typeface="Georgia"/>
              <a:ea typeface="Georgia"/>
              <a:cs typeface="Georgia"/>
              <a:sym typeface="Georgia"/>
            </a:endParaRPr>
          </a:p>
          <a:p>
            <a:pPr marL="457200" lvl="0" indent="-355600" algn="l" rtl="0">
              <a:spcBef>
                <a:spcPts val="0"/>
              </a:spcBef>
              <a:spcAft>
                <a:spcPts val="0"/>
              </a:spcAft>
              <a:buSzPts val="2000"/>
              <a:buChar char="●"/>
            </a:pPr>
            <a:r>
              <a:rPr lang="en-US" sz="2000">
                <a:latin typeface="Georgia"/>
                <a:ea typeface="Georgia"/>
                <a:cs typeface="Georgia"/>
                <a:sym typeface="Georgia"/>
              </a:rPr>
              <a:t>La </a:t>
            </a:r>
            <a:r>
              <a:rPr lang="en-US" sz="2000" b="1">
                <a:latin typeface="Georgia"/>
                <a:ea typeface="Georgia"/>
                <a:cs typeface="Georgia"/>
                <a:sym typeface="Georgia"/>
              </a:rPr>
              <a:t>CLASIFICACIÓN</a:t>
            </a:r>
            <a:r>
              <a:rPr lang="en-US" sz="2000">
                <a:latin typeface="Georgia"/>
                <a:ea typeface="Georgia"/>
                <a:cs typeface="Georgia"/>
                <a:sym typeface="Georgia"/>
              </a:rPr>
              <a:t>. Consiste en la definición de una clase a partir de un conjunto de objetos que tienen un comportamiento similar. La ejemplificación es lo contrario a la clasificación, y corresponde a la instanciación de una clase, usando el ejemplo de un objeto en particular.</a:t>
            </a:r>
            <a:endParaRPr sz="2000">
              <a:latin typeface="Georgia"/>
              <a:ea typeface="Georgia"/>
              <a:cs typeface="Georgia"/>
              <a:sym typeface="Georgia"/>
            </a:endParaRPr>
          </a:p>
          <a:p>
            <a:pPr marL="0" lvl="0" indent="0" algn="l" rtl="0">
              <a:spcBef>
                <a:spcPts val="2100"/>
              </a:spcBef>
              <a:spcAft>
                <a:spcPts val="2100"/>
              </a:spcAft>
              <a:buNone/>
            </a:pPr>
            <a:endParaRPr sz="18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3"/>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Clasificación</a:t>
            </a:r>
            <a:endParaRPr/>
          </a:p>
        </p:txBody>
      </p:sp>
      <p:pic>
        <p:nvPicPr>
          <p:cNvPr id="247" name="Google Shape;247;p23" descr="identificacion.png"/>
          <p:cNvPicPr preferRelativeResize="0"/>
          <p:nvPr/>
        </p:nvPicPr>
        <p:blipFill rotWithShape="1">
          <a:blip r:embed="rId3">
            <a:alphaModFix/>
          </a:blip>
          <a:srcRect/>
          <a:stretch/>
        </p:blipFill>
        <p:spPr>
          <a:xfrm>
            <a:off x="1942921" y="1520788"/>
            <a:ext cx="5040560" cy="3816424"/>
          </a:xfrm>
          <a:prstGeom prst="rect">
            <a:avLst/>
          </a:prstGeom>
          <a:noFill/>
          <a:ln>
            <a:noFill/>
          </a:ln>
        </p:spPr>
      </p:pic>
      <p:sp>
        <p:nvSpPr>
          <p:cNvPr id="248" name="Google Shape;248;p23"/>
          <p:cNvSpPr/>
          <p:nvPr/>
        </p:nvSpPr>
        <p:spPr>
          <a:xfrm>
            <a:off x="382810" y="5437755"/>
            <a:ext cx="118092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rgbClr val="F1C232"/>
                </a:solidFill>
                <a:latin typeface="Lato"/>
                <a:ea typeface="Lato"/>
                <a:cs typeface="Lato"/>
                <a:sym typeface="Lato"/>
              </a:rPr>
              <a:t>Las clases y objetos deberían estar al nivel d</a:t>
            </a:r>
            <a:r>
              <a:rPr lang="en-US" sz="2200" b="1">
                <a:solidFill>
                  <a:srgbClr val="F1C232"/>
                </a:solidFill>
                <a:latin typeface="Lato"/>
                <a:ea typeface="Lato"/>
                <a:cs typeface="Lato"/>
                <a:sym typeface="Lato"/>
              </a:rPr>
              <a:t>e abstracción adecuado: </a:t>
            </a:r>
            <a:br>
              <a:rPr lang="en-US" sz="2200" b="1">
                <a:solidFill>
                  <a:srgbClr val="F1C232"/>
                </a:solidFill>
                <a:latin typeface="Lato"/>
                <a:ea typeface="Lato"/>
                <a:cs typeface="Lato"/>
                <a:sym typeface="Lato"/>
              </a:rPr>
            </a:br>
            <a:r>
              <a:rPr lang="en-US" sz="2200" b="1">
                <a:solidFill>
                  <a:srgbClr val="F1C232"/>
                </a:solidFill>
                <a:latin typeface="Lato"/>
                <a:ea typeface="Lato"/>
                <a:cs typeface="Lato"/>
                <a:sym typeface="Lato"/>
              </a:rPr>
              <a:t>ni demasiado alto ni demasiado bajo</a:t>
            </a:r>
            <a:endParaRPr sz="1600">
              <a:solidFill>
                <a:srgbClr val="F1C23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4"/>
          <p:cNvSpPr txBox="1">
            <a:spLocks noGrp="1"/>
          </p:cNvSpPr>
          <p:nvPr>
            <p:ph type="title"/>
          </p:nvPr>
        </p:nvSpPr>
        <p:spPr>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Clasificación</a:t>
            </a:r>
            <a:endParaRPr/>
          </a:p>
        </p:txBody>
      </p:sp>
      <p:sp>
        <p:nvSpPr>
          <p:cNvPr id="255" name="Google Shape;255;p24"/>
          <p:cNvSpPr txBox="1">
            <a:spLocks noGrp="1"/>
          </p:cNvSpPr>
          <p:nvPr>
            <p:ph type="body" idx="4294967295"/>
          </p:nvPr>
        </p:nvSpPr>
        <p:spPr>
          <a:xfrm>
            <a:off x="2398713" y="5684838"/>
            <a:ext cx="9793287" cy="647700"/>
          </a:xfrm>
          <a:prstGeom prst="rect">
            <a:avLst/>
          </a:prstGeom>
          <a:noFill/>
          <a:ln>
            <a:noFill/>
          </a:ln>
        </p:spPr>
        <p:txBody>
          <a:bodyPr spcFirstLastPara="1" wrap="square" lIns="91425" tIns="45700" rIns="91425" bIns="45700" anchor="ctr" anchorCtr="0">
            <a:noAutofit/>
          </a:bodyPr>
          <a:lstStyle/>
          <a:p>
            <a:pPr marL="0" lvl="0" indent="0" algn="ctr" rtl="0">
              <a:lnSpc>
                <a:spcPct val="80000"/>
              </a:lnSpc>
              <a:spcBef>
                <a:spcPts val="0"/>
              </a:spcBef>
              <a:spcAft>
                <a:spcPts val="0"/>
              </a:spcAft>
              <a:buSzPts val="2697"/>
              <a:buNone/>
            </a:pPr>
            <a:r>
              <a:rPr lang="en-US" sz="1860" b="1">
                <a:solidFill>
                  <a:srgbClr val="F1C232"/>
                </a:solidFill>
              </a:rPr>
              <a:t>La clasificación es el medio por el que ordenamos, el conocimiento ubicado en las abstracciones.</a:t>
            </a:r>
            <a:endParaRPr sz="1860" b="1">
              <a:solidFill>
                <a:srgbClr val="F1C232"/>
              </a:solidFill>
            </a:endParaRPr>
          </a:p>
          <a:p>
            <a:pPr marL="0" lvl="0" indent="0" algn="ctr" rtl="0">
              <a:lnSpc>
                <a:spcPct val="80000"/>
              </a:lnSpc>
              <a:spcBef>
                <a:spcPts val="972"/>
              </a:spcBef>
              <a:spcAft>
                <a:spcPts val="0"/>
              </a:spcAft>
              <a:buSzPts val="2697"/>
              <a:buNone/>
            </a:pPr>
            <a:endParaRPr sz="1860"/>
          </a:p>
        </p:txBody>
      </p:sp>
      <p:pic>
        <p:nvPicPr>
          <p:cNvPr id="256" name="Google Shape;256;p24" descr="clasificacion.png"/>
          <p:cNvPicPr preferRelativeResize="0"/>
          <p:nvPr/>
        </p:nvPicPr>
        <p:blipFill rotWithShape="1">
          <a:blip r:embed="rId3">
            <a:alphaModFix/>
          </a:blip>
          <a:srcRect/>
          <a:stretch/>
        </p:blipFill>
        <p:spPr>
          <a:xfrm>
            <a:off x="1871501" y="1496273"/>
            <a:ext cx="5566375" cy="401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5"/>
          <p:cNvSpPr txBox="1">
            <a:spLocks noGrp="1"/>
          </p:cNvSpPr>
          <p:nvPr>
            <p:ph type="title"/>
          </p:nvPr>
        </p:nvSpPr>
        <p:spPr>
          <a:xfrm>
            <a:off x="1347400" y="308200"/>
            <a:ext cx="9385200" cy="12189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a:t>¿Qué es el encapsulamiento?</a:t>
            </a:r>
            <a:endParaRPr/>
          </a:p>
        </p:txBody>
      </p:sp>
      <p:pic>
        <p:nvPicPr>
          <p:cNvPr id="263" name="Google Shape;263;p25"/>
          <p:cNvPicPr preferRelativeResize="0"/>
          <p:nvPr/>
        </p:nvPicPr>
        <p:blipFill rotWithShape="1">
          <a:blip r:embed="rId3">
            <a:alphaModFix/>
          </a:blip>
          <a:srcRect/>
          <a:stretch/>
        </p:blipFill>
        <p:spPr>
          <a:xfrm>
            <a:off x="1481975" y="1685375"/>
            <a:ext cx="5218574" cy="3313850"/>
          </a:xfrm>
          <a:prstGeom prst="rect">
            <a:avLst/>
          </a:prstGeom>
          <a:noFill/>
          <a:ln>
            <a:noFill/>
          </a:ln>
        </p:spPr>
      </p:pic>
      <p:sp>
        <p:nvSpPr>
          <p:cNvPr id="264" name="Google Shape;264;p25"/>
          <p:cNvSpPr/>
          <p:nvPr/>
        </p:nvSpPr>
        <p:spPr>
          <a:xfrm>
            <a:off x="551384" y="5661248"/>
            <a:ext cx="11161200" cy="436800"/>
          </a:xfrm>
          <a:prstGeom prst="rect">
            <a:avLst/>
          </a:prstGeom>
          <a:noFill/>
          <a:ln>
            <a:noFill/>
          </a:ln>
        </p:spPr>
        <p:txBody>
          <a:bodyPr spcFirstLastPara="1" wrap="square" lIns="67850" tIns="33325" rIns="67850" bIns="33325" anchor="t" anchorCtr="0">
            <a:noAutofit/>
          </a:bodyPr>
          <a:lstStyle/>
          <a:p>
            <a:pPr marL="0" marR="0" lvl="0" indent="0" algn="ctr" rtl="0">
              <a:lnSpc>
                <a:spcPct val="100000"/>
              </a:lnSpc>
              <a:spcBef>
                <a:spcPts val="0"/>
              </a:spcBef>
              <a:spcAft>
                <a:spcPts val="0"/>
              </a:spcAft>
              <a:buClr>
                <a:srgbClr val="9D315D"/>
              </a:buClr>
              <a:buSzPts val="2400"/>
              <a:buFont typeface="Poppins"/>
              <a:buNone/>
            </a:pPr>
            <a:r>
              <a:rPr lang="en-US" sz="2400" b="1">
                <a:solidFill>
                  <a:srgbClr val="F1C232"/>
                </a:solidFill>
                <a:latin typeface="Lato"/>
                <a:ea typeface="Lato"/>
                <a:cs typeface="Lato"/>
                <a:sym typeface="Lato"/>
              </a:rPr>
              <a:t>El encapsulamiento oculta los detalles de implementación de un objeto.</a:t>
            </a:r>
            <a:endParaRPr>
              <a:solidFill>
                <a:srgbClr val="F1C232"/>
              </a:solidFill>
              <a:latin typeface="Lato"/>
              <a:ea typeface="Lato"/>
              <a:cs typeface="Lato"/>
              <a:sym typeface="Lato"/>
            </a:endParaRPr>
          </a:p>
        </p:txBody>
      </p:sp>
      <p:sp>
        <p:nvSpPr>
          <p:cNvPr id="265" name="Google Shape;265;p25"/>
          <p:cNvSpPr txBox="1"/>
          <p:nvPr/>
        </p:nvSpPr>
        <p:spPr>
          <a:xfrm>
            <a:off x="6731450" y="698100"/>
            <a:ext cx="5218500" cy="474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Georgia"/>
              <a:ea typeface="Georgia"/>
              <a:cs typeface="Georgia"/>
              <a:sym typeface="Georgia"/>
            </a:endParaRPr>
          </a:p>
          <a:p>
            <a:pPr marL="0" lvl="0" indent="0" algn="l" rtl="0">
              <a:spcBef>
                <a:spcPts val="0"/>
              </a:spcBef>
              <a:spcAft>
                <a:spcPts val="0"/>
              </a:spcAft>
              <a:buNone/>
            </a:pPr>
            <a:endParaRPr sz="1600">
              <a:solidFill>
                <a:srgbClr val="FFFFFF"/>
              </a:solidFill>
              <a:latin typeface="Georgia"/>
              <a:ea typeface="Georgia"/>
              <a:cs typeface="Georgia"/>
              <a:sym typeface="Georgia"/>
            </a:endParaRPr>
          </a:p>
          <a:p>
            <a:pPr marL="0" lvl="0" indent="0" algn="l" rtl="0">
              <a:spcBef>
                <a:spcPts val="0"/>
              </a:spcBef>
              <a:spcAft>
                <a:spcPts val="0"/>
              </a:spcAft>
              <a:buNone/>
            </a:pPr>
            <a:r>
              <a:rPr lang="en-US" sz="1600">
                <a:solidFill>
                  <a:srgbClr val="FFFFFF"/>
                </a:solidFill>
                <a:latin typeface="Georgia"/>
                <a:ea typeface="Georgia"/>
                <a:cs typeface="Georgia"/>
                <a:sym typeface="Georgia"/>
              </a:rPr>
              <a:t>El encapsulamiento en un sistema orientado a objeto se representa en cada clase u objeto, definiendo sus atributos y métodos</a:t>
            </a:r>
            <a:endParaRPr sz="1600">
              <a:solidFill>
                <a:srgbClr val="FFFFFF"/>
              </a:solidFill>
              <a:latin typeface="Georgia"/>
              <a:ea typeface="Georgia"/>
              <a:cs typeface="Georgia"/>
              <a:sym typeface="Georgia"/>
            </a:endParaRPr>
          </a:p>
          <a:p>
            <a:pPr marL="0" lvl="0" indent="0" algn="l" rtl="0">
              <a:spcBef>
                <a:spcPts val="0"/>
              </a:spcBef>
              <a:spcAft>
                <a:spcPts val="0"/>
              </a:spcAft>
              <a:buNone/>
            </a:pPr>
            <a:r>
              <a:rPr lang="en-US" sz="1600">
                <a:solidFill>
                  <a:srgbClr val="FFFFFF"/>
                </a:solidFill>
                <a:latin typeface="Georgia"/>
                <a:ea typeface="Georgia"/>
                <a:cs typeface="Georgia"/>
                <a:sym typeface="Georgia"/>
              </a:rPr>
              <a:t>con los siguientes </a:t>
            </a:r>
            <a:r>
              <a:rPr lang="en-US" sz="1600" b="1">
                <a:solidFill>
                  <a:srgbClr val="FFFFFF"/>
                </a:solidFill>
                <a:latin typeface="Georgia"/>
                <a:ea typeface="Georgia"/>
                <a:cs typeface="Georgia"/>
                <a:sym typeface="Georgia"/>
              </a:rPr>
              <a:t>modos de acceso</a:t>
            </a:r>
            <a:r>
              <a:rPr lang="en-US" sz="1600">
                <a:solidFill>
                  <a:srgbClr val="FFFFFF"/>
                </a:solidFill>
                <a:latin typeface="Georgia"/>
                <a:ea typeface="Georgia"/>
                <a:cs typeface="Georgia"/>
                <a:sym typeface="Georgia"/>
              </a:rPr>
              <a:t>:</a:t>
            </a:r>
            <a:endParaRPr sz="1600">
              <a:solidFill>
                <a:srgbClr val="FFFFFF"/>
              </a:solidFill>
              <a:latin typeface="Georgia"/>
              <a:ea typeface="Georgia"/>
              <a:cs typeface="Georgia"/>
              <a:sym typeface="Georgia"/>
            </a:endParaRPr>
          </a:p>
          <a:p>
            <a:pPr marL="0" lvl="0" indent="0" algn="l" rtl="0">
              <a:spcBef>
                <a:spcPts val="0"/>
              </a:spcBef>
              <a:spcAft>
                <a:spcPts val="0"/>
              </a:spcAft>
              <a:buNone/>
            </a:pPr>
            <a:endParaRPr sz="1600">
              <a:solidFill>
                <a:srgbClr val="FFFFFF"/>
              </a:solidFill>
              <a:latin typeface="Georgia"/>
              <a:ea typeface="Georgia"/>
              <a:cs typeface="Georgia"/>
              <a:sym typeface="Georgia"/>
            </a:endParaRPr>
          </a:p>
          <a:p>
            <a:pPr marL="457200" lvl="0" indent="-330200" algn="l" rtl="0">
              <a:spcBef>
                <a:spcPts val="0"/>
              </a:spcBef>
              <a:spcAft>
                <a:spcPts val="0"/>
              </a:spcAft>
              <a:buClr>
                <a:srgbClr val="FFFFFF"/>
              </a:buClr>
              <a:buSzPts val="1600"/>
              <a:buFont typeface="Georgia"/>
              <a:buChar char="●"/>
            </a:pPr>
            <a:r>
              <a:rPr lang="en-US" sz="1600">
                <a:solidFill>
                  <a:srgbClr val="FFFFFF"/>
                </a:solidFill>
                <a:latin typeface="Georgia"/>
                <a:ea typeface="Georgia"/>
                <a:cs typeface="Georgia"/>
                <a:sym typeface="Georgia"/>
              </a:rPr>
              <a:t>Público (+) Atributos o Métodos que son accesibles fuera de la clase. Pueden ser llamados por cualquier clase, aun si no está relacionada con ella.</a:t>
            </a:r>
            <a:endParaRPr sz="1600">
              <a:solidFill>
                <a:srgbClr val="FFFFFF"/>
              </a:solidFill>
              <a:latin typeface="Georgia"/>
              <a:ea typeface="Georgia"/>
              <a:cs typeface="Georgia"/>
              <a:sym typeface="Georgia"/>
            </a:endParaRPr>
          </a:p>
          <a:p>
            <a:pPr marL="457200" lvl="0" indent="-330200" algn="l" rtl="0">
              <a:spcBef>
                <a:spcPts val="0"/>
              </a:spcBef>
              <a:spcAft>
                <a:spcPts val="0"/>
              </a:spcAft>
              <a:buClr>
                <a:srgbClr val="FFFFFF"/>
              </a:buClr>
              <a:buSzPts val="1600"/>
              <a:buFont typeface="Georgia"/>
              <a:buChar char="●"/>
            </a:pPr>
            <a:r>
              <a:rPr lang="en-US" sz="1600">
                <a:solidFill>
                  <a:srgbClr val="FFFFFF"/>
                </a:solidFill>
                <a:latin typeface="Georgia"/>
                <a:ea typeface="Georgia"/>
                <a:cs typeface="Georgia"/>
                <a:sym typeface="Georgia"/>
              </a:rPr>
              <a:t>Privado (-) Atributos o Métodos que solo son accesibles dentro de la implementación de la clase.</a:t>
            </a:r>
            <a:endParaRPr sz="1600">
              <a:solidFill>
                <a:srgbClr val="FFFFFF"/>
              </a:solidFill>
              <a:latin typeface="Georgia"/>
              <a:ea typeface="Georgia"/>
              <a:cs typeface="Georgia"/>
              <a:sym typeface="Georgia"/>
            </a:endParaRPr>
          </a:p>
          <a:p>
            <a:pPr marL="457200" lvl="0" indent="-330200" algn="l" rtl="0">
              <a:spcBef>
                <a:spcPts val="0"/>
              </a:spcBef>
              <a:spcAft>
                <a:spcPts val="0"/>
              </a:spcAft>
              <a:buClr>
                <a:srgbClr val="FFFFFF"/>
              </a:buClr>
              <a:buSzPts val="1600"/>
              <a:buFont typeface="Georgia"/>
              <a:buChar char="●"/>
            </a:pPr>
            <a:r>
              <a:rPr lang="en-US" sz="1600">
                <a:solidFill>
                  <a:srgbClr val="FFFFFF"/>
                </a:solidFill>
                <a:latin typeface="Georgia"/>
                <a:ea typeface="Georgia"/>
                <a:cs typeface="Georgia"/>
                <a:sym typeface="Georgia"/>
              </a:rPr>
              <a:t>Protegido (#): Atributos o Métodos que son accesibles para la propia clase y sus clases hijas (subclases).</a:t>
            </a:r>
            <a:endParaRPr sz="1600">
              <a:solidFill>
                <a:srgbClr val="FFFFFF"/>
              </a:solidFill>
              <a:latin typeface="Georgia"/>
              <a:ea typeface="Georgia"/>
              <a:cs typeface="Georgia"/>
              <a:sym typeface="Georgia"/>
            </a:endParaRPr>
          </a:p>
          <a:p>
            <a:pPr marL="0" lvl="0" indent="0" algn="l" rtl="0">
              <a:spcBef>
                <a:spcPts val="0"/>
              </a:spcBef>
              <a:spcAft>
                <a:spcPts val="0"/>
              </a:spcAft>
              <a:buNone/>
            </a:pPr>
            <a:endParaRPr>
              <a:solidFill>
                <a:srgbClr val="FFFFFF"/>
              </a:solidFill>
              <a:latin typeface="Georgia"/>
              <a:ea typeface="Georgia"/>
              <a:cs typeface="Georgia"/>
              <a:sym typeface="Georgia"/>
            </a:endParaRPr>
          </a:p>
          <a:p>
            <a:pPr marL="0" lvl="0" indent="0" algn="l" rtl="0">
              <a:spcBef>
                <a:spcPts val="0"/>
              </a:spcBef>
              <a:spcAft>
                <a:spcPts val="0"/>
              </a:spcAft>
              <a:buNone/>
            </a:pPr>
            <a:endParaRPr>
              <a:solidFill>
                <a:srgbClr val="FFFFFF"/>
              </a:solidFill>
              <a:latin typeface="Georgia"/>
              <a:ea typeface="Georgia"/>
              <a:cs typeface="Georgia"/>
              <a:sym typeface="Georgia"/>
            </a:endParaRPr>
          </a:p>
          <a:p>
            <a:pPr marL="0" lvl="0" indent="0" algn="l" rtl="0">
              <a:spcBef>
                <a:spcPts val="0"/>
              </a:spcBef>
              <a:spcAft>
                <a:spcPts val="0"/>
              </a:spcAft>
              <a:buNone/>
            </a:pPr>
            <a:endParaRPr>
              <a:solidFill>
                <a:srgbClr val="FFFFFF"/>
              </a:solidFill>
              <a:latin typeface="Georgia"/>
              <a:ea typeface="Georgia"/>
              <a:cs typeface="Georgia"/>
              <a:sym typeface="Georgia"/>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0</TotalTime>
  <Words>2004</Words>
  <Application>Microsoft Office PowerPoint</Application>
  <PresentationFormat>Widescreen</PresentationFormat>
  <Paragraphs>276</Paragraphs>
  <Slides>46</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Calibri</vt:lpstr>
      <vt:lpstr>Georgia</vt:lpstr>
      <vt:lpstr>Poppins</vt:lpstr>
      <vt:lpstr>Corbel</vt:lpstr>
      <vt:lpstr>Caveat</vt:lpstr>
      <vt:lpstr>Arial Narrow</vt:lpstr>
      <vt:lpstr>Lato</vt:lpstr>
      <vt:lpstr>Wingdings 3</vt:lpstr>
      <vt:lpstr>Century Gothic</vt:lpstr>
      <vt:lpstr>Arial</vt:lpstr>
      <vt:lpstr>Ion</vt:lpstr>
      <vt:lpstr>POO Fundamentos de la POO </vt:lpstr>
      <vt:lpstr>Fundamentos del enfoque orientado a objetos (EOO)</vt:lpstr>
      <vt:lpstr>Modelo de Objetos: Características</vt:lpstr>
      <vt:lpstr>¿Qué es la abstracción?</vt:lpstr>
      <vt:lpstr>Abstracción</vt:lpstr>
      <vt:lpstr>Abstracción</vt:lpstr>
      <vt:lpstr>Clasificación</vt:lpstr>
      <vt:lpstr>Clasificación</vt:lpstr>
      <vt:lpstr>¿Qué es el encapsulamiento?</vt:lpstr>
      <vt:lpstr>Ejemplo</vt:lpstr>
      <vt:lpstr>Diferencia entre abstracción y encapsulamiento</vt:lpstr>
      <vt:lpstr>¿Qué es la modularidad?</vt:lpstr>
      <vt:lpstr>Jerarquía de Clases</vt:lpstr>
      <vt:lpstr>Jerarquia de Partes: Agregación y Composición</vt:lpstr>
      <vt:lpstr>Implementación de Clases. Caso de estudio:  El Aeroplano</vt:lpstr>
      <vt:lpstr>Implementación de Clases. Caso de estudio: El Aeroplano</vt:lpstr>
      <vt:lpstr>Implementación de Clases. Caso de estudio: El Aeroplano</vt:lpstr>
      <vt:lpstr>Implementación de Clases. Caso de estudio: El Aeroplano</vt:lpstr>
      <vt:lpstr>Implementación de Clases. Caso de estudio: El Aeroplano</vt:lpstr>
      <vt:lpstr>Ejercicio</vt:lpstr>
      <vt:lpstr>Jerarquía de Clases: Herencia</vt:lpstr>
      <vt:lpstr>Herencia. Ejemplo</vt:lpstr>
      <vt:lpstr>Herencia. Miembros Públicos. Ejemplo</vt:lpstr>
      <vt:lpstr>Herencia. Miembros Privados. Ejemplo</vt:lpstr>
      <vt:lpstr>Herencia. Modificadores de acceso</vt:lpstr>
      <vt:lpstr>Implementación de Clases. Caso de estudio: Las operaciones</vt:lpstr>
      <vt:lpstr>Implementación de Clases. Caso de estudio: Las operaciones</vt:lpstr>
      <vt:lpstr>Implementación de Clases. Caso de estudio: Las operaciones</vt:lpstr>
      <vt:lpstr>Implementación de Clases. Caso de estudio: Las operaciones</vt:lpstr>
      <vt:lpstr>Ejercicio</vt:lpstr>
      <vt:lpstr>Modelo de Objetos: Características</vt:lpstr>
      <vt:lpstr>Polimorfismo</vt:lpstr>
      <vt:lpstr>Polimorfismo por Herencia</vt:lpstr>
      <vt:lpstr>Polimorfismo por Herencia. Métodos Virtuales</vt:lpstr>
      <vt:lpstr>Polimorfismo por Herencia</vt:lpstr>
      <vt:lpstr>Polimorfismo por Herencia. Situación de Análisis </vt:lpstr>
      <vt:lpstr>Polimorfismo por Abstracción</vt:lpstr>
      <vt:lpstr>Polimorfismo por Abstracción </vt:lpstr>
      <vt:lpstr>Polimorfismo por Interfaces</vt:lpstr>
      <vt:lpstr>Polimorfismo por Interfaces</vt:lpstr>
      <vt:lpstr>Ejercicio</vt:lpstr>
      <vt:lpstr>Tipificación</vt:lpstr>
      <vt:lpstr>Concurrencia</vt:lpstr>
      <vt:lpstr>Persistencia</vt:lpstr>
      <vt:lpstr>Ejercicio</vt:lpstr>
      <vt:lpstr>REFERENCIAS https://ferestrepoca.github.io/paradigmas-de-programacion/poo/poo_teoria/concepts.html  https://docs.microsoft.com/ Apuntes Programa Clip  - Felipe Steffolani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POO Fundamentos de la POO </dc:title>
  <cp:lastModifiedBy>Narciso</cp:lastModifiedBy>
  <cp:revision>1</cp:revision>
  <dcterms:modified xsi:type="dcterms:W3CDTF">2021-03-05T13:14:49Z</dcterms:modified>
</cp:coreProperties>
</file>